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56" r:id="rId5"/>
    <p:sldId id="262" r:id="rId6"/>
    <p:sldId id="268" r:id="rId7"/>
    <p:sldId id="267" r:id="rId8"/>
    <p:sldId id="266" r:id="rId9"/>
    <p:sldId id="265" r:id="rId10"/>
    <p:sldId id="264" r:id="rId11"/>
    <p:sldId id="260" r:id="rId12"/>
    <p:sldId id="263" r:id="rId13"/>
    <p:sldId id="270" r:id="rId14"/>
    <p:sldId id="269" r:id="rId15"/>
    <p:sldId id="261"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07.05.2012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3681410" cy="1143008"/>
          </a:xfrm>
        </p:spPr>
        <p:txBody>
          <a:bodyPr>
            <a:normAutofit/>
          </a:bodyPr>
          <a:lstStyle/>
          <a:p>
            <a:pPr algn="l"/>
            <a:r>
              <a:rPr lang="kk-KZ" sz="6000" dirty="0" smtClean="0">
                <a:solidFill>
                  <a:srgbClr val="FF0000"/>
                </a:solidFill>
                <a:latin typeface="Times New Roman" pitchFamily="18" charset="0"/>
                <a:cs typeface="Times New Roman" pitchFamily="18" charset="0"/>
              </a:rPr>
              <a:t>Тақырып</a:t>
            </a:r>
            <a:endParaRPr lang="ru-RU" sz="6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785926"/>
            <a:ext cx="8039128" cy="4071966"/>
          </a:xfrm>
        </p:spPr>
        <p:txBody>
          <a:bodyPr>
            <a:noAutofit/>
          </a:bodyPr>
          <a:lstStyle/>
          <a:p>
            <a:pPr algn="ctr"/>
            <a:r>
              <a:rPr lang="kk-KZ" sz="4400" b="1" dirty="0" smtClean="0">
                <a:solidFill>
                  <a:srgbClr val="FFFF00"/>
                </a:solidFill>
              </a:rPr>
              <a:t>Ж</a:t>
            </a:r>
            <a:r>
              <a:rPr lang="ru-RU" sz="4400" b="1" dirty="0" err="1" smtClean="0">
                <a:solidFill>
                  <a:srgbClr val="FFFF00"/>
                </a:solidFill>
              </a:rPr>
              <a:t>арма</a:t>
            </a:r>
            <a:r>
              <a:rPr lang="ru-RU" sz="4400" b="1" dirty="0" smtClean="0">
                <a:solidFill>
                  <a:srgbClr val="FFFF00"/>
                </a:solidFill>
              </a:rPr>
              <a:t> </a:t>
            </a:r>
            <a:r>
              <a:rPr lang="ru-RU" sz="4400" b="1" dirty="0" err="1" smtClean="0">
                <a:solidFill>
                  <a:srgbClr val="FFFF00"/>
                </a:solidFill>
              </a:rPr>
              <a:t>мәдениеттерi</a:t>
            </a:r>
            <a:r>
              <a:rPr lang="kk-KZ" sz="4400" b="1" dirty="0" smtClean="0">
                <a:solidFill>
                  <a:srgbClr val="FFFF00"/>
                </a:solidFill>
              </a:rPr>
              <a:t>ні</a:t>
            </a:r>
            <a:r>
              <a:rPr lang="ru-RU" sz="4400" b="1" dirty="0" err="1" smtClean="0">
                <a:solidFill>
                  <a:srgbClr val="FFFF00"/>
                </a:solidFill>
              </a:rPr>
              <a:t>ң астықт</a:t>
            </a:r>
            <a:r>
              <a:rPr lang="kk-KZ" sz="4400" b="1" dirty="0" smtClean="0">
                <a:solidFill>
                  <a:srgbClr val="FFFF00"/>
                </a:solidFill>
              </a:rPr>
              <a:t>ы</a:t>
            </a:r>
            <a:r>
              <a:rPr lang="ru-RU" sz="4400" b="1" dirty="0" smtClean="0">
                <a:solidFill>
                  <a:srgbClr val="FFFF00"/>
                </a:solidFill>
              </a:rPr>
              <a:t> </a:t>
            </a:r>
            <a:r>
              <a:rPr lang="ru-RU" sz="4400" b="1" dirty="0" err="1" smtClean="0">
                <a:solidFill>
                  <a:srgbClr val="FFFF00"/>
                </a:solidFill>
              </a:rPr>
              <a:t>әзiрлеуiн</a:t>
            </a:r>
            <a:r>
              <a:rPr lang="kk-KZ" sz="4400" b="1" dirty="0" smtClean="0">
                <a:solidFill>
                  <a:srgbClr val="FFFF00"/>
                </a:solidFill>
              </a:rPr>
              <a:t>ің</a:t>
            </a:r>
            <a:r>
              <a:rPr lang="ru-RU" sz="4400" b="1" dirty="0" smtClean="0">
                <a:solidFill>
                  <a:srgbClr val="FFFF00"/>
                </a:solidFill>
              </a:rPr>
              <a:t> </a:t>
            </a:r>
            <a:r>
              <a:rPr lang="ru-RU" sz="4400" b="1" dirty="0" err="1" smtClean="0">
                <a:solidFill>
                  <a:srgbClr val="FFFF00"/>
                </a:solidFill>
              </a:rPr>
              <a:t>маңызды</a:t>
            </a:r>
            <a:r>
              <a:rPr lang="ru-RU" sz="4400" b="1" dirty="0" smtClean="0">
                <a:solidFill>
                  <a:srgbClr val="FFFF00"/>
                </a:solidFill>
              </a:rPr>
              <a:t> </a:t>
            </a:r>
            <a:r>
              <a:rPr lang="kk-KZ" sz="4400" b="1" dirty="0" smtClean="0">
                <a:solidFill>
                  <a:srgbClr val="FFFF00"/>
                </a:solidFill>
              </a:rPr>
              <a:t>ө</a:t>
            </a:r>
            <a:r>
              <a:rPr lang="ru-RU" sz="4400" b="1" dirty="0" err="1" smtClean="0">
                <a:solidFill>
                  <a:srgbClr val="FFFF00"/>
                </a:solidFill>
              </a:rPr>
              <a:t>ңдеу</a:t>
            </a:r>
            <a:r>
              <a:rPr lang="kk-KZ" sz="4400" b="1" dirty="0" smtClean="0">
                <a:solidFill>
                  <a:srgbClr val="FFFF00"/>
                </a:solidFill>
              </a:rPr>
              <a:t>індегі </a:t>
            </a:r>
            <a:r>
              <a:rPr lang="ru-RU" sz="4400" b="1" dirty="0" err="1" smtClean="0">
                <a:solidFill>
                  <a:srgbClr val="FFFF00"/>
                </a:solidFill>
              </a:rPr>
              <a:t>технологиялық сұлбалары</a:t>
            </a:r>
            <a:endParaRPr lang="ru-RU" sz="4400" b="1" dirty="0" smtClean="0">
              <a:solidFill>
                <a:srgbClr val="FFFF00"/>
              </a:solidFill>
            </a:endParaRPr>
          </a:p>
          <a:p>
            <a:pPr algn="ctr"/>
            <a:r>
              <a:rPr lang="kk-KZ" sz="4400" b="1" i="1" dirty="0" smtClean="0">
                <a:solidFill>
                  <a:srgbClr val="FFFF00"/>
                </a:solidFill>
                <a:latin typeface="Times New Roman" pitchFamily="18" charset="0"/>
                <a:cs typeface="Times New Roman" pitchFamily="18" charset="0"/>
              </a:rPr>
              <a:t> </a:t>
            </a:r>
            <a:endParaRPr lang="ru-RU" sz="6000" b="1" i="1" dirty="0" smtClean="0">
              <a:solidFill>
                <a:srgbClr val="FFFF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fontScale="92500" lnSpcReduction="20000"/>
          </a:bodyPr>
          <a:lstStyle/>
          <a:p>
            <a:pPr algn="ctr"/>
            <a:r>
              <a:rPr lang="kk-KZ" sz="4000" dirty="0" smtClean="0"/>
              <a:t>Бидай және жүгерi бiр рет сулаумен гидротермиялық өңдеудi суық әдiстiң технологиясы бойынша қаралудан өтедi және отволаживанием. </a:t>
            </a:r>
            <a:r>
              <a:rPr lang="ru-RU" sz="4000" dirty="0" smtClean="0"/>
              <a:t>Жарма </a:t>
            </a:r>
            <a:r>
              <a:rPr lang="ru-RU" sz="4000" dirty="0" err="1" smtClean="0"/>
              <a:t>шикiзат</a:t>
            </a:r>
            <a:r>
              <a:rPr lang="ru-RU" sz="4000" dirty="0" smtClean="0"/>
              <a:t> </a:t>
            </a:r>
            <a:r>
              <a:rPr lang="ru-RU" sz="4000" dirty="0" err="1" smtClean="0"/>
              <a:t>бидай</a:t>
            </a:r>
            <a:r>
              <a:rPr lang="ru-RU" sz="4000" dirty="0" smtClean="0"/>
              <a:t> </a:t>
            </a:r>
            <a:r>
              <a:rPr lang="ru-RU" sz="4000" dirty="0" err="1" smtClean="0"/>
              <a:t>және қара бидайға қарағанда қоспаларды </a:t>
            </a:r>
            <a:r>
              <a:rPr lang="ru-RU" sz="4000" dirty="0" smtClean="0"/>
              <a:t>сан </a:t>
            </a:r>
            <a:r>
              <a:rPr lang="ru-RU" sz="4000" dirty="0" err="1" smtClean="0"/>
              <a:t>көбiрек болады</a:t>
            </a:r>
            <a:r>
              <a:rPr lang="ru-RU" sz="4000" dirty="0" smtClean="0"/>
              <a:t>, </a:t>
            </a:r>
            <a:r>
              <a:rPr lang="ru-RU" sz="4000" dirty="0" err="1" smtClean="0"/>
              <a:t>соның iшiнде</a:t>
            </a:r>
            <a:r>
              <a:rPr lang="ru-RU" sz="4000" dirty="0" smtClean="0"/>
              <a:t> </a:t>
            </a:r>
            <a:r>
              <a:rPr lang="ru-RU" sz="4000" dirty="0" err="1" smtClean="0"/>
              <a:t>жекеленетiн</a:t>
            </a:r>
            <a:r>
              <a:rPr lang="ru-RU" sz="4000" dirty="0" smtClean="0"/>
              <a:t>. </a:t>
            </a:r>
            <a:r>
              <a:rPr lang="ru-RU" sz="4000" dirty="0" err="1" smtClean="0"/>
              <a:t>Мысалы</a:t>
            </a:r>
            <a:r>
              <a:rPr lang="ru-RU" sz="4000" dirty="0" smtClean="0"/>
              <a:t>, </a:t>
            </a:r>
            <a:r>
              <a:rPr lang="ru-RU" sz="4000" dirty="0" err="1" smtClean="0"/>
              <a:t>қарақұмықтар үшiн </a:t>
            </a:r>
            <a:r>
              <a:rPr lang="ru-RU" sz="4000" dirty="0" smtClean="0"/>
              <a:t>- </a:t>
            </a:r>
            <a:r>
              <a:rPr lang="ru-RU" sz="4000" dirty="0" err="1" smtClean="0"/>
              <a:t>бұл жабайы</a:t>
            </a:r>
            <a:r>
              <a:rPr lang="ru-RU" sz="4000" dirty="0" smtClean="0"/>
              <a:t> </a:t>
            </a:r>
            <a:r>
              <a:rPr lang="ru-RU" sz="4000" dirty="0" err="1" smtClean="0"/>
              <a:t>шомырдың тұқымдары, күрiш үшiн </a:t>
            </a:r>
            <a:r>
              <a:rPr lang="ru-RU" sz="4000" dirty="0" smtClean="0"/>
              <a:t>- </a:t>
            </a:r>
            <a:r>
              <a:rPr lang="ru-RU" sz="4000" dirty="0" err="1" smtClean="0"/>
              <a:t>жер</a:t>
            </a:r>
            <a:r>
              <a:rPr lang="ru-RU" sz="4000" dirty="0" smtClean="0"/>
              <a:t>, </a:t>
            </a:r>
            <a:r>
              <a:rPr lang="ru-RU" sz="4000" dirty="0" err="1" smtClean="0"/>
              <a:t>органиканың қоспасы </a:t>
            </a:r>
            <a:r>
              <a:rPr lang="ru-RU" sz="4000" dirty="0" smtClean="0"/>
              <a:t>бар </a:t>
            </a:r>
            <a:r>
              <a:rPr lang="ru-RU" sz="4000" dirty="0" err="1" smtClean="0"/>
              <a:t>сазының түйiртпектерiнiң түрiндегi сулуф</a:t>
            </a:r>
            <a:r>
              <a:rPr lang="ru-RU" sz="4000" dirty="0" smtClean="0"/>
              <a:t>, </a:t>
            </a:r>
            <a:r>
              <a:rPr lang="ru-RU" sz="4000" dirty="0" err="1" smtClean="0"/>
              <a:t>минералды</a:t>
            </a:r>
            <a:r>
              <a:rPr lang="ru-RU" sz="4000" dirty="0" smtClean="0"/>
              <a:t> </a:t>
            </a:r>
            <a:r>
              <a:rPr lang="ru-RU" sz="4000" dirty="0" err="1" smtClean="0"/>
              <a:t>қоспа тағы сол</a:t>
            </a:r>
            <a:r>
              <a:rPr lang="ru-RU" sz="4000" dirty="0" smtClean="0"/>
              <a:t> </a:t>
            </a:r>
            <a:r>
              <a:rPr lang="ru-RU" sz="4000" dirty="0" err="1" smtClean="0"/>
              <a:t>сияқтылар</a:t>
            </a:r>
            <a:r>
              <a:rPr lang="ru-RU" sz="4000" dirty="0" smtClean="0"/>
              <a:t>.</a:t>
            </a: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7854696" cy="6215106"/>
          </a:xfrm>
        </p:spPr>
        <p:txBody>
          <a:bodyPr>
            <a:normAutofit/>
          </a:bodyPr>
          <a:lstStyle/>
          <a:p>
            <a:pPr algn="ctr"/>
            <a:r>
              <a:rPr lang="ru-RU" sz="7200" b="1" i="1" dirty="0" err="1" smtClean="0">
                <a:solidFill>
                  <a:srgbClr val="FF0000"/>
                </a:solidFill>
              </a:rPr>
              <a:t>Қоспалардан астықтың фракциялық тазартуы</a:t>
            </a:r>
            <a:r>
              <a:rPr lang="ru-RU" sz="7200" b="1" i="1" dirty="0" smtClean="0">
                <a:solidFill>
                  <a:srgbClr val="FF0000"/>
                </a:solidFill>
              </a:rPr>
              <a:t>.</a:t>
            </a:r>
          </a:p>
          <a:p>
            <a:pPr algn="ctr"/>
            <a:endParaRPr lang="ru-RU" sz="7200" i="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fontScale="92500" lnSpcReduction="20000"/>
          </a:bodyPr>
          <a:lstStyle/>
          <a:p>
            <a:pPr algn="ctr"/>
            <a:r>
              <a:rPr lang="kk-KZ" sz="4000" dirty="0" smtClean="0"/>
              <a:t>Жекеленетiн қоспаларданғы астықтың тазартулары үшiн ерекше қабылдаулар және арнайы жабдықтарды қолданады. Осылай, қарақұмықтар тәсiлдеуде жұмыс саңылауын үшбұрыштық формасы бар үшiншi түрлер елеуiштi пайдаланады. Өтуде өйткенi елеуiштiң саңылауларын формасы бар оның формасының сәйкес келуiнде бұл қарақұмықта, қоспа - елеуiштiң жиналысында.</a:t>
            </a: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lnSpcReduction="10000"/>
          </a:bodyPr>
          <a:lstStyle/>
          <a:p>
            <a:pPr algn="ctr"/>
            <a:r>
              <a:rPr lang="kk-KZ" sz="4000" dirty="0" smtClean="0">
                <a:solidFill>
                  <a:srgbClr val="FFFF00"/>
                </a:solidFill>
              </a:rPr>
              <a:t>Бұл қабылдауды 2 мм жететiн айнала мидел қимасының суреттеп айтылған дөңгелегiнiң диаметрi бойынша қарақұмықтар үлкен вариацияның жанында өте тазартуды пофракционной қолдануда тиiмдi. </a:t>
            </a:r>
            <a:r>
              <a:rPr lang="ru-RU" sz="4000" dirty="0" smtClean="0">
                <a:solidFill>
                  <a:srgbClr val="FFFF00"/>
                </a:solidFill>
              </a:rPr>
              <a:t>2-шi </a:t>
            </a:r>
            <a:r>
              <a:rPr lang="ru-RU" sz="4000" dirty="0" err="1" smtClean="0">
                <a:solidFill>
                  <a:srgbClr val="FFFF00"/>
                </a:solidFill>
              </a:rPr>
              <a:t>фракцияда</a:t>
            </a:r>
            <a:r>
              <a:rPr lang="ru-RU" sz="4000" dirty="0" smtClean="0">
                <a:solidFill>
                  <a:srgbClr val="FFFF00"/>
                </a:solidFill>
              </a:rPr>
              <a:t> </a:t>
            </a:r>
            <a:r>
              <a:rPr lang="ru-RU" sz="4000" dirty="0" err="1" smtClean="0">
                <a:solidFill>
                  <a:srgbClr val="FFFF00"/>
                </a:solidFill>
              </a:rPr>
              <a:t>бұл дәнде жiктеледi</a:t>
            </a:r>
            <a:r>
              <a:rPr lang="ru-RU" sz="4000" dirty="0" smtClean="0">
                <a:solidFill>
                  <a:srgbClr val="FFFF00"/>
                </a:solidFill>
              </a:rPr>
              <a:t>, </a:t>
            </a:r>
            <a:r>
              <a:rPr lang="ru-RU" sz="4000" dirty="0" err="1" smtClean="0">
                <a:solidFill>
                  <a:srgbClr val="FFFF00"/>
                </a:solidFill>
              </a:rPr>
              <a:t>содан</a:t>
            </a:r>
            <a:r>
              <a:rPr lang="ru-RU" sz="4000" dirty="0" smtClean="0">
                <a:solidFill>
                  <a:srgbClr val="FFFF00"/>
                </a:solidFill>
              </a:rPr>
              <a:t> </a:t>
            </a:r>
            <a:r>
              <a:rPr lang="ru-RU" sz="4000" dirty="0" err="1" smtClean="0">
                <a:solidFill>
                  <a:srgbClr val="FFFF00"/>
                </a:solidFill>
              </a:rPr>
              <a:t>соң әрбiр қоқымдарды ерекшелiктiң есепке</a:t>
            </a:r>
            <a:r>
              <a:rPr lang="ru-RU" sz="4000" dirty="0" smtClean="0">
                <a:solidFill>
                  <a:srgbClr val="FFFF00"/>
                </a:solidFill>
              </a:rPr>
              <a:t> </a:t>
            </a:r>
            <a:r>
              <a:rPr lang="ru-RU" sz="4000" dirty="0" err="1" smtClean="0">
                <a:solidFill>
                  <a:srgbClr val="FFFF00"/>
                </a:solidFill>
              </a:rPr>
              <a:t>алуымен</a:t>
            </a:r>
            <a:r>
              <a:rPr lang="ru-RU" sz="4000" dirty="0" smtClean="0">
                <a:solidFill>
                  <a:srgbClr val="FFFF00"/>
                </a:solidFill>
              </a:rPr>
              <a:t> </a:t>
            </a:r>
            <a:r>
              <a:rPr lang="ru-RU" sz="4000" dirty="0" err="1" smtClean="0">
                <a:solidFill>
                  <a:srgbClr val="FFFF00"/>
                </a:solidFill>
              </a:rPr>
              <a:t>сепарирлейдi</a:t>
            </a:r>
            <a:r>
              <a:rPr lang="ru-RU" sz="4000" dirty="0" smtClean="0">
                <a:solidFill>
                  <a:srgbClr val="FFFF00"/>
                </a:solidFill>
              </a:rPr>
              <a:t>.</a:t>
            </a:r>
          </a:p>
          <a:p>
            <a:pPr algn="ct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fontScale="62500" lnSpcReduction="20000"/>
          </a:bodyPr>
          <a:lstStyle/>
          <a:p>
            <a:pPr algn="ctr"/>
            <a:r>
              <a:rPr lang="kk-KZ" sz="4000" dirty="0" smtClean="0"/>
              <a:t>Өңдеуге жарма шикiзаттың әзiрлеуiн тәжiрибе жекеленетiн қоспаларды негiзгi массаны орташа фракция астықтың iрi фракциясы қоспаларды шамалы санда қылаң бере - негiзгi массаны арам болатынын көрсетедi, қоспа соның iшiнде минералды. Суретте 1 үш және екi фракциядағы астықтың бөлуi бар қарақұмығының тәсiлдеуiн технологиялық сұлбасы крупосортировкаларды қолданып көрсетiлген және әр түрлi технологиялық сұлбаларының брасын рассевов. Дән бойынша үш фракцияда алдын ала жiктелетiн артықшылығы барырақ схема көрiнедi. Бұл браны рассевахқа тәсiлдеудi екiншi кезеңде саңылауды үшбұрыштық формамен елеуiштi пайдалануға тиiмдiрек мүмкiндiк бередi. Және де, рассева № 2-шi технологиялық сұлбасының қолдануы сонымен бiрге форма қарақұмықтың астық айырмашылығы болатын қоспаларды ерекшелеуде қолайлы сәуле түсуi керек болған елеуiш жүктеменi бұл азайтуға мүмкiндiк бередi.</a:t>
            </a:r>
            <a:endParaRPr lang="ru-RU" sz="4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7854696" cy="6215106"/>
          </a:xfrm>
        </p:spPr>
        <p:txBody>
          <a:bodyPr/>
          <a:lstStyle/>
          <a:p>
            <a:pPr algn="ctr"/>
            <a:r>
              <a:rPr lang="kk-KZ" b="1" dirty="0" smtClean="0">
                <a:solidFill>
                  <a:srgbClr val="FFFF00"/>
                </a:solidFill>
              </a:rPr>
              <a:t>Қарақұмықтың дәнi технологиялар бойынша жекеленетiн қоспаларды сан жиналысты бiр уақыттағы ерекшелеуi бар екi фракцияда кейбiр бөлер едi. үлкенiрек тиiмдiлiкпен бiрiншi екi топтардың елеуiштерiндегi екiншi кезеңде елеуiштiң саңылауын ен жуандығы аз мәдени және жабайы өсiмдiктердiң мидел қимасында биiктiк айырмашылығы болатын қоспалар сонымен бiрге майда қоспалары, тұқымдары адыраяды. Сонымен бiрге бұл елеуiшке ең төменгi жүктеменiң мүмкiндiк туғызады. Жарма шикiзаттың әзiрлеуiн технология қолданылатын басқалары да бар ерекше қабылдаулар.</a:t>
            </a:r>
            <a:endParaRPr lang="ru-RU" b="1" dirty="0" smtClean="0">
              <a:solidFill>
                <a:srgbClr val="FFFF00"/>
              </a:solidFill>
            </a:endParaRPr>
          </a:p>
          <a:p>
            <a:pPr algn="ctr"/>
            <a:endParaRPr lang="ru-RU" b="1" dirty="0">
              <a:solidFill>
                <a:srgbClr val="FFFF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214290"/>
            <a:ext cx="7854696" cy="6215106"/>
          </a:xfrm>
        </p:spPr>
        <p:txBody>
          <a:bodyPr>
            <a:noAutofit/>
          </a:bodyPr>
          <a:lstStyle/>
          <a:p>
            <a:pPr algn="ctr"/>
            <a:r>
              <a:rPr lang="kk-KZ" sz="3600" b="1" i="1" dirty="0" smtClean="0"/>
              <a:t>Сайып келгенде, әр түрлi мәдениеттердiң физикалық-химиялық қасиеттерiн бәрi бар, ерекше форма, анотомиялық Құрылыстың ерекшелiгi өңдеуге жарма шикiзаттың әзiрлеуiн әмбебап технологияларды жасауға мүмкiндiк бермейдi. </a:t>
            </a:r>
            <a:endParaRPr lang="ru-RU" sz="3600" b="1" i="1" dirty="0">
              <a:solidFill>
                <a:srgbClr val="FFFF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p:spPr>
        <p:txBody>
          <a:bodyPr>
            <a:noAutofit/>
          </a:bodyPr>
          <a:lstStyle/>
          <a:p>
            <a:pPr algn="ctr"/>
            <a:r>
              <a:rPr lang="kk-KZ" sz="1800" b="1" dirty="0" smtClean="0">
                <a:solidFill>
                  <a:srgbClr val="FF0000"/>
                </a:solidFill>
                <a:latin typeface="Times New Roman" pitchFamily="18" charset="0"/>
                <a:cs typeface="Times New Roman" pitchFamily="18" charset="0"/>
              </a:rPr>
              <a:t>Дегенмен кез келген мәдениет үшiн технологиялық сұлбаларының құрастыруында болатын жалпы ережелердiң қатары ерекшелеуге болады</a:t>
            </a:r>
            <a:r>
              <a:rPr lang="kk-KZ" sz="1800" b="1" dirty="0" smtClean="0">
                <a:solidFill>
                  <a:srgbClr val="FF0000"/>
                </a:solidFill>
                <a:latin typeface="Times New Roman" pitchFamily="18" charset="0"/>
                <a:cs typeface="Times New Roman" pitchFamily="18" charset="0"/>
              </a:rPr>
              <a:t>:</a:t>
            </a:r>
          </a:p>
          <a:p>
            <a:pPr algn="ctr"/>
            <a:endParaRPr lang="ru-RU" sz="1800" b="1" dirty="0" smtClean="0">
              <a:solidFill>
                <a:srgbClr val="FFFF00"/>
              </a:solidFill>
              <a:latin typeface="Times New Roman" pitchFamily="18" charset="0"/>
              <a:cs typeface="Times New Roman" pitchFamily="18" charset="0"/>
            </a:endParaRPr>
          </a:p>
          <a:p>
            <a:pPr algn="ctr"/>
            <a:r>
              <a:rPr lang="kk-KZ" sz="1800" b="1" dirty="0" smtClean="0">
                <a:solidFill>
                  <a:srgbClr val="FFFF00"/>
                </a:solidFill>
                <a:latin typeface="Times New Roman" pitchFamily="18" charset="0"/>
                <a:cs typeface="Times New Roman" pitchFamily="18" charset="0"/>
              </a:rPr>
              <a:t>1 </a:t>
            </a:r>
            <a:r>
              <a:rPr lang="kk-KZ" sz="1800" b="1" dirty="0" smtClean="0">
                <a:solidFill>
                  <a:srgbClr val="FFFF00"/>
                </a:solidFill>
                <a:latin typeface="Times New Roman" pitchFamily="18" charset="0"/>
                <a:cs typeface="Times New Roman" pitchFamily="18" charset="0"/>
              </a:rPr>
              <a:t>Өңдеу үшiн дайын тұрған Жарма дән сыйымдылығы суткиге кемiнде немен зауытының үзiлiссiз жұмысына қамтамасыз етуi керек болған тазаланбаған астық үшiн сыйымдылықтардағы жедел сақталады;</a:t>
            </a:r>
            <a:endParaRPr lang="ru-RU" sz="1800" b="1" dirty="0" smtClean="0">
              <a:solidFill>
                <a:srgbClr val="FFFF00"/>
              </a:solidFill>
              <a:latin typeface="Times New Roman" pitchFamily="18" charset="0"/>
              <a:cs typeface="Times New Roman" pitchFamily="18" charset="0"/>
            </a:endParaRPr>
          </a:p>
          <a:p>
            <a:pPr algn="ctr"/>
            <a:r>
              <a:rPr lang="kk-KZ" sz="1800" b="1" dirty="0" smtClean="0">
                <a:solidFill>
                  <a:srgbClr val="FFFF00"/>
                </a:solidFill>
                <a:latin typeface="Times New Roman" pitchFamily="18" charset="0"/>
                <a:cs typeface="Times New Roman" pitchFamily="18" charset="0"/>
              </a:rPr>
              <a:t>2 Нық жарма астықтың бетiмен қоспаларды ерекшелеулер, байланыспағандары, технологиясы үшiн екi-үш еселi тәсiлдеу немен Ситовтарды қолданып кем емес ескеруi керек немесе сепараторлардың ситовоздушныхы. Аттас сепаратор өтулерiн санның түзетуi олардың жұмысының нақты тиiмдiлiгiне байланысты болуы мүмкiн. Қабылдау елеуiштерiнiң саңылауларын өлшем астықтың ұзындығы болуы және өтудi астықтың еркiн ерекшелеуi қамтамасыз етуi керек, жиналыспен - толық бөлiмше қоспа қапылыста қақпанды дөрекi.</a:t>
            </a:r>
            <a:endParaRPr lang="ru-RU" sz="1800" b="1" dirty="0" smtClean="0">
              <a:solidFill>
                <a:srgbClr val="FFFF00"/>
              </a:solidFill>
              <a:latin typeface="Times New Roman" pitchFamily="18" charset="0"/>
              <a:cs typeface="Times New Roman" pitchFamily="18" charset="0"/>
            </a:endParaRPr>
          </a:p>
          <a:p>
            <a:pPr algn="ctr"/>
            <a:r>
              <a:rPr lang="ru-RU" sz="1800" b="1" dirty="0" err="1" smtClean="0">
                <a:solidFill>
                  <a:srgbClr val="FFFF00"/>
                </a:solidFill>
                <a:latin typeface="Times New Roman" pitchFamily="18" charset="0"/>
                <a:cs typeface="Times New Roman" pitchFamily="18" charset="0"/>
              </a:rPr>
              <a:t>Қоспалар алдын</a:t>
            </a:r>
            <a:r>
              <a:rPr lang="ru-RU" sz="1800" b="1" dirty="0" smtClean="0">
                <a:solidFill>
                  <a:srgbClr val="FFFF00"/>
                </a:solidFill>
                <a:latin typeface="Times New Roman" pitchFamily="18" charset="0"/>
                <a:cs typeface="Times New Roman" pitchFamily="18" charset="0"/>
              </a:rPr>
              <a:t> ала </a:t>
            </a:r>
            <a:r>
              <a:rPr lang="ru-RU" sz="1800" b="1" dirty="0" err="1" smtClean="0">
                <a:solidFill>
                  <a:srgbClr val="FFFF00"/>
                </a:solidFill>
                <a:latin typeface="Times New Roman" pitchFamily="18" charset="0"/>
                <a:cs typeface="Times New Roman" pitchFamily="18" charset="0"/>
              </a:rPr>
              <a:t>тазартуды</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кезең және жарма</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партияның құрастыруы немесе</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арнайы</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скальператоровтардың қолдануы </a:t>
            </a:r>
            <a:r>
              <a:rPr lang="ru-RU" sz="1800" b="1" dirty="0" smtClean="0">
                <a:solidFill>
                  <a:srgbClr val="FFFF00"/>
                </a:solidFill>
                <a:latin typeface="Times New Roman" pitchFamily="18" charset="0"/>
                <a:cs typeface="Times New Roman" pitchFamily="18" charset="0"/>
              </a:rPr>
              <a:t>бар </a:t>
            </a:r>
            <a:r>
              <a:rPr lang="ru-RU" sz="1800" b="1" dirty="0" err="1" smtClean="0">
                <a:solidFill>
                  <a:srgbClr val="FFFF00"/>
                </a:solidFill>
                <a:latin typeface="Times New Roman" pitchFamily="18" charset="0"/>
                <a:cs typeface="Times New Roman" pitchFamily="18" charset="0"/>
              </a:rPr>
              <a:t>дән тазалағыш бөлiмшесiндегi тазартуды</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кезеңде ұйымдастыруы керек</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болуға қапылыста қақпанды дөрекi қоқым тазалағыштардың ерекшелеудiң елеуiштердiң екi</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қатарлары бар</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сепараторларының технологияларында</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қолдануда</a:t>
            </a:r>
            <a:r>
              <a:rPr lang="ru-RU" sz="1800" b="1" dirty="0" smtClean="0">
                <a:solidFill>
                  <a:srgbClr val="FFFF00"/>
                </a:solidFill>
                <a:latin typeface="Times New Roman" pitchFamily="18" charset="0"/>
                <a:cs typeface="Times New Roman" pitchFamily="18" charset="0"/>
              </a:rPr>
              <a:t>.</a:t>
            </a:r>
          </a:p>
          <a:p>
            <a:pPr algn="ctr"/>
            <a:r>
              <a:rPr lang="ru-RU" sz="1800" b="1" dirty="0" err="1" smtClean="0">
                <a:solidFill>
                  <a:srgbClr val="FFFF00"/>
                </a:solidFill>
                <a:latin typeface="Times New Roman" pitchFamily="18" charset="0"/>
                <a:cs typeface="Times New Roman" pitchFamily="18" charset="0"/>
              </a:rPr>
              <a:t>Реттеу</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елеуiштерiнiң саңылауларын өлшем астықтың iрiлiгiне</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байланысты</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тередi</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және жиналыста</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елеуiштiң өтуiнде дәндi алыну</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үшiн сайып</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келгенде</a:t>
            </a:r>
            <a:r>
              <a:rPr lang="ru-RU" sz="1800" b="1" dirty="0" smtClean="0">
                <a:solidFill>
                  <a:srgbClr val="FFFF00"/>
                </a:solidFill>
                <a:latin typeface="Times New Roman" pitchFamily="18" charset="0"/>
                <a:cs typeface="Times New Roman" pitchFamily="18" charset="0"/>
              </a:rPr>
              <a:t> - </a:t>
            </a:r>
            <a:r>
              <a:rPr lang="ru-RU" sz="1800" b="1" dirty="0" err="1" smtClean="0">
                <a:solidFill>
                  <a:srgbClr val="FFFF00"/>
                </a:solidFill>
                <a:latin typeface="Times New Roman" pitchFamily="18" charset="0"/>
                <a:cs typeface="Times New Roman" pitchFamily="18" charset="0"/>
              </a:rPr>
              <a:t>iрi</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қоспалар.</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үстеп егiлетiн</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елеуiштерiнiң саңылауларын өлшем майда</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қоқсығының толық шығаруы және әсiресе майда</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минералды</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қоспалар қамтамасыз етуi</a:t>
            </a:r>
            <a:r>
              <a:rPr lang="ru-RU" sz="1800" b="1" dirty="0" smtClean="0">
                <a:solidFill>
                  <a:srgbClr val="FFFF00"/>
                </a:solidFill>
                <a:latin typeface="Times New Roman" pitchFamily="18" charset="0"/>
                <a:cs typeface="Times New Roman" pitchFamily="18" charset="0"/>
              </a:rPr>
              <a:t> </a:t>
            </a:r>
            <a:r>
              <a:rPr lang="ru-RU" sz="1800" b="1" dirty="0" err="1" smtClean="0">
                <a:solidFill>
                  <a:srgbClr val="FFFF00"/>
                </a:solidFill>
                <a:latin typeface="Times New Roman" pitchFamily="18" charset="0"/>
                <a:cs typeface="Times New Roman" pitchFamily="18" charset="0"/>
              </a:rPr>
              <a:t>керек</a:t>
            </a:r>
            <a:r>
              <a:rPr lang="ru-RU" sz="1800" b="1" dirty="0" smtClean="0">
                <a:solidFill>
                  <a:srgbClr val="FFFF00"/>
                </a:solidFill>
                <a:latin typeface="Times New Roman" pitchFamily="18" charset="0"/>
                <a:cs typeface="Times New Roman" pitchFamily="18" charset="0"/>
              </a:rPr>
              <a:t> - </a:t>
            </a:r>
            <a:r>
              <a:rPr lang="ru-RU" sz="1800" b="1" dirty="0" err="1" smtClean="0">
                <a:solidFill>
                  <a:srgbClr val="FFFF00"/>
                </a:solidFill>
                <a:latin typeface="Times New Roman" pitchFamily="18" charset="0"/>
                <a:cs typeface="Times New Roman" pitchFamily="18" charset="0"/>
              </a:rPr>
              <a:t>құм.</a:t>
            </a:r>
            <a:endParaRPr lang="ru-RU" sz="1800" b="1" dirty="0" smtClean="0">
              <a:solidFill>
                <a:srgbClr val="FFFF00"/>
              </a:solidFill>
              <a:latin typeface="Times New Roman" pitchFamily="18" charset="0"/>
              <a:cs typeface="Times New Roman" pitchFamily="18" charset="0"/>
            </a:endParaRPr>
          </a:p>
          <a:p>
            <a:pPr algn="ctr"/>
            <a:endParaRPr lang="ru-RU" sz="1800" b="1" dirty="0">
              <a:solidFill>
                <a:srgbClr val="FFFF00"/>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7854696" cy="6215106"/>
          </a:xfrm>
        </p:spPr>
        <p:txBody>
          <a:bodyPr>
            <a:normAutofit fontScale="92500" lnSpcReduction="10000"/>
          </a:bodyPr>
          <a:lstStyle/>
          <a:p>
            <a:pPr algn="ctr"/>
            <a:r>
              <a:rPr lang="ru-RU" b="1" dirty="0" smtClean="0">
                <a:solidFill>
                  <a:srgbClr val="FFFF00"/>
                </a:solidFill>
              </a:rPr>
              <a:t>3 Технология </a:t>
            </a:r>
            <a:r>
              <a:rPr lang="ru-RU" b="1" dirty="0" err="1" smtClean="0">
                <a:solidFill>
                  <a:srgbClr val="FFFF00"/>
                </a:solidFill>
              </a:rPr>
              <a:t>тiптi</a:t>
            </a:r>
            <a:r>
              <a:rPr lang="ru-RU" b="1" dirty="0" smtClean="0">
                <a:solidFill>
                  <a:srgbClr val="FFFF00"/>
                </a:solidFill>
              </a:rPr>
              <a:t> </a:t>
            </a:r>
            <a:r>
              <a:rPr lang="ru-RU" b="1" dirty="0" err="1" smtClean="0">
                <a:solidFill>
                  <a:srgbClr val="FFFF00"/>
                </a:solidFill>
              </a:rPr>
              <a:t>көкейкестi</a:t>
            </a:r>
            <a:r>
              <a:rPr lang="ru-RU" b="1" dirty="0" smtClean="0">
                <a:solidFill>
                  <a:srgbClr val="FFFF00"/>
                </a:solidFill>
              </a:rPr>
              <a:t>, </a:t>
            </a:r>
            <a:r>
              <a:rPr lang="ru-RU" b="1" dirty="0" err="1" smtClean="0">
                <a:solidFill>
                  <a:srgbClr val="FFFF00"/>
                </a:solidFill>
              </a:rPr>
              <a:t>өйткенi астық жоғары сапалы</a:t>
            </a:r>
            <a:r>
              <a:rPr lang="ru-RU" b="1" dirty="0" smtClean="0">
                <a:solidFill>
                  <a:srgbClr val="FFFF00"/>
                </a:solidFill>
              </a:rPr>
              <a:t> </a:t>
            </a:r>
            <a:r>
              <a:rPr lang="ru-RU" b="1" dirty="0" err="1" smtClean="0">
                <a:solidFill>
                  <a:srgbClr val="FFFF00"/>
                </a:solidFill>
              </a:rPr>
              <a:t>сауырды</a:t>
            </a:r>
            <a:r>
              <a:rPr lang="ru-RU" b="1" dirty="0" smtClean="0">
                <a:solidFill>
                  <a:srgbClr val="FFFF00"/>
                </a:solidFill>
              </a:rPr>
              <a:t> </a:t>
            </a:r>
            <a:r>
              <a:rPr lang="ru-RU" b="1" dirty="0" err="1" smtClean="0">
                <a:solidFill>
                  <a:srgbClr val="FFFF00"/>
                </a:solidFill>
              </a:rPr>
              <a:t>мүмкiн емес</a:t>
            </a:r>
            <a:r>
              <a:rPr lang="ru-RU" b="1" dirty="0" smtClean="0">
                <a:solidFill>
                  <a:srgbClr val="FFFF00"/>
                </a:solidFill>
              </a:rPr>
              <a:t> </a:t>
            </a:r>
            <a:r>
              <a:rPr lang="ru-RU" b="1" dirty="0" err="1" smtClean="0">
                <a:solidFill>
                  <a:srgbClr val="FFFF00"/>
                </a:solidFill>
              </a:rPr>
              <a:t>алынуға iстелiнбеген</a:t>
            </a:r>
            <a:r>
              <a:rPr lang="ru-RU" b="1" dirty="0" smtClean="0">
                <a:solidFill>
                  <a:srgbClr val="FFFF00"/>
                </a:solidFill>
              </a:rPr>
              <a:t> </a:t>
            </a:r>
            <a:r>
              <a:rPr lang="ru-RU" b="1" dirty="0" err="1" smtClean="0">
                <a:solidFill>
                  <a:srgbClr val="FFFF00"/>
                </a:solidFill>
              </a:rPr>
              <a:t>әлжуаз</a:t>
            </a:r>
            <a:r>
              <a:rPr lang="ru-RU" b="1" dirty="0" smtClean="0">
                <a:solidFill>
                  <a:srgbClr val="FFFF00"/>
                </a:solidFill>
              </a:rPr>
              <a:t>, </a:t>
            </a:r>
            <a:r>
              <a:rPr lang="ru-RU" b="1" dirty="0" err="1" smtClean="0">
                <a:solidFill>
                  <a:srgbClr val="FFFF00"/>
                </a:solidFill>
              </a:rPr>
              <a:t>майда</a:t>
            </a:r>
            <a:r>
              <a:rPr lang="ru-RU" b="1" dirty="0" smtClean="0">
                <a:solidFill>
                  <a:srgbClr val="FFFF00"/>
                </a:solidFill>
              </a:rPr>
              <a:t> </a:t>
            </a:r>
            <a:r>
              <a:rPr lang="ru-RU" b="1" dirty="0" err="1" smtClean="0">
                <a:solidFill>
                  <a:srgbClr val="FFFF00"/>
                </a:solidFill>
              </a:rPr>
              <a:t>майда</a:t>
            </a:r>
            <a:r>
              <a:rPr lang="ru-RU" b="1" dirty="0" smtClean="0">
                <a:solidFill>
                  <a:srgbClr val="FFFF00"/>
                </a:solidFill>
              </a:rPr>
              <a:t> </a:t>
            </a:r>
            <a:r>
              <a:rPr lang="ru-RU" b="1" dirty="0" err="1" smtClean="0">
                <a:solidFill>
                  <a:srgbClr val="FFFF00"/>
                </a:solidFill>
              </a:rPr>
              <a:t>астығының бөлiмшесi ескеруi</a:t>
            </a:r>
            <a:r>
              <a:rPr lang="ru-RU" b="1" dirty="0" smtClean="0">
                <a:solidFill>
                  <a:srgbClr val="FFFF00"/>
                </a:solidFill>
              </a:rPr>
              <a:t> </a:t>
            </a:r>
            <a:r>
              <a:rPr lang="ru-RU" b="1" dirty="0" err="1" smtClean="0">
                <a:solidFill>
                  <a:srgbClr val="FFFF00"/>
                </a:solidFill>
              </a:rPr>
              <a:t>керек</a:t>
            </a:r>
            <a:r>
              <a:rPr lang="ru-RU" b="1" dirty="0" smtClean="0">
                <a:solidFill>
                  <a:srgbClr val="FFFF00"/>
                </a:solidFill>
              </a:rPr>
              <a:t>. </a:t>
            </a:r>
            <a:r>
              <a:rPr lang="ru-RU" b="1" dirty="0" err="1" smtClean="0">
                <a:solidFill>
                  <a:srgbClr val="FFFF00"/>
                </a:solidFill>
              </a:rPr>
              <a:t>Екiншi</a:t>
            </a:r>
            <a:r>
              <a:rPr lang="ru-RU" b="1" dirty="0" smtClean="0">
                <a:solidFill>
                  <a:srgbClr val="FFFF00"/>
                </a:solidFill>
              </a:rPr>
              <a:t> </a:t>
            </a:r>
            <a:r>
              <a:rPr lang="ru-RU" b="1" dirty="0" err="1" smtClean="0">
                <a:solidFill>
                  <a:srgbClr val="FFFF00"/>
                </a:solidFill>
              </a:rPr>
              <a:t>және </a:t>
            </a:r>
            <a:r>
              <a:rPr lang="ru-RU" b="1" dirty="0" smtClean="0">
                <a:solidFill>
                  <a:srgbClr val="FFFF00"/>
                </a:solidFill>
              </a:rPr>
              <a:t>разрежают </a:t>
            </a:r>
            <a:r>
              <a:rPr lang="ru-RU" b="1" dirty="0" err="1" smtClean="0">
                <a:solidFill>
                  <a:srgbClr val="FFFF00"/>
                </a:solidFill>
              </a:rPr>
              <a:t>үшiншi өтулердi сепараторлардың үстеп егiлетiн</a:t>
            </a:r>
            <a:r>
              <a:rPr lang="ru-RU" b="1" dirty="0" smtClean="0">
                <a:solidFill>
                  <a:srgbClr val="FFFF00"/>
                </a:solidFill>
              </a:rPr>
              <a:t> </a:t>
            </a:r>
            <a:r>
              <a:rPr lang="ru-RU" b="1" dirty="0" err="1" smtClean="0">
                <a:solidFill>
                  <a:srgbClr val="FFFF00"/>
                </a:solidFill>
              </a:rPr>
              <a:t>елеуiштерi</a:t>
            </a:r>
            <a:r>
              <a:rPr lang="ru-RU" b="1" dirty="0" smtClean="0">
                <a:solidFill>
                  <a:srgbClr val="FFFF00"/>
                </a:solidFill>
              </a:rPr>
              <a:t> </a:t>
            </a:r>
            <a:r>
              <a:rPr lang="ru-RU" b="1" dirty="0" err="1" smtClean="0">
                <a:solidFill>
                  <a:srgbClr val="FFFF00"/>
                </a:solidFill>
              </a:rPr>
              <a:t>майда</a:t>
            </a:r>
            <a:r>
              <a:rPr lang="ru-RU" b="1" dirty="0" smtClean="0">
                <a:solidFill>
                  <a:srgbClr val="FFFF00"/>
                </a:solidFill>
              </a:rPr>
              <a:t> </a:t>
            </a:r>
            <a:r>
              <a:rPr lang="ru-RU" b="1" dirty="0" err="1" smtClean="0">
                <a:solidFill>
                  <a:srgbClr val="FFFF00"/>
                </a:solidFill>
              </a:rPr>
              <a:t>астығының бөлiмшелерi үшiн</a:t>
            </a:r>
            <a:r>
              <a:rPr lang="ru-RU" b="1" dirty="0" smtClean="0">
                <a:solidFill>
                  <a:srgbClr val="FFFF00"/>
                </a:solidFill>
              </a:rPr>
              <a:t>, </a:t>
            </a:r>
            <a:r>
              <a:rPr lang="ru-RU" b="1" dirty="0" err="1" smtClean="0">
                <a:solidFill>
                  <a:srgbClr val="FFFF00"/>
                </a:solidFill>
              </a:rPr>
              <a:t>ерекшеленген</a:t>
            </a:r>
            <a:r>
              <a:rPr lang="ru-RU" b="1" dirty="0" smtClean="0">
                <a:solidFill>
                  <a:srgbClr val="FFFF00"/>
                </a:solidFill>
              </a:rPr>
              <a:t> </a:t>
            </a:r>
            <a:r>
              <a:rPr lang="ru-RU" b="1" dirty="0" err="1" smtClean="0">
                <a:solidFill>
                  <a:srgbClr val="FFFF00"/>
                </a:solidFill>
              </a:rPr>
              <a:t>өту елеуiшке</a:t>
            </a:r>
            <a:r>
              <a:rPr lang="ru-RU" b="1" dirty="0" smtClean="0">
                <a:solidFill>
                  <a:srgbClr val="FFFF00"/>
                </a:solidFill>
              </a:rPr>
              <a:t> </a:t>
            </a:r>
            <a:r>
              <a:rPr lang="ru-RU" b="1" dirty="0" err="1" smtClean="0">
                <a:solidFill>
                  <a:srgbClr val="FFFF00"/>
                </a:solidFill>
              </a:rPr>
              <a:t>ұтымды жүктемемен қосымша тексередi</a:t>
            </a:r>
            <a:r>
              <a:rPr lang="ru-RU" b="1" dirty="0" smtClean="0">
                <a:solidFill>
                  <a:srgbClr val="FFFF00"/>
                </a:solidFill>
              </a:rPr>
              <a:t>.</a:t>
            </a:r>
          </a:p>
          <a:p>
            <a:pPr algn="ctr"/>
            <a:r>
              <a:rPr lang="ru-RU" b="1" dirty="0" smtClean="0">
                <a:solidFill>
                  <a:srgbClr val="FFFF00"/>
                </a:solidFill>
              </a:rPr>
              <a:t>4 </a:t>
            </a:r>
            <a:r>
              <a:rPr lang="ru-RU" b="1" dirty="0" err="1" smtClean="0">
                <a:solidFill>
                  <a:srgbClr val="FFFF00"/>
                </a:solidFill>
              </a:rPr>
              <a:t>Тiптi</a:t>
            </a:r>
            <a:r>
              <a:rPr lang="ru-RU" b="1" dirty="0" smtClean="0">
                <a:solidFill>
                  <a:srgbClr val="FFFF00"/>
                </a:solidFill>
              </a:rPr>
              <a:t> </a:t>
            </a:r>
            <a:r>
              <a:rPr lang="ru-RU" b="1" dirty="0" err="1" smtClean="0">
                <a:solidFill>
                  <a:srgbClr val="FFFF00"/>
                </a:solidFill>
              </a:rPr>
              <a:t>тiптi</a:t>
            </a:r>
            <a:r>
              <a:rPr lang="ru-RU" b="1" dirty="0" smtClean="0">
                <a:solidFill>
                  <a:srgbClr val="FFFF00"/>
                </a:solidFill>
              </a:rPr>
              <a:t> </a:t>
            </a:r>
            <a:r>
              <a:rPr lang="ru-RU" b="1" dirty="0" err="1" smtClean="0">
                <a:solidFill>
                  <a:srgbClr val="FFFF00"/>
                </a:solidFill>
              </a:rPr>
              <a:t>тиiмдi</a:t>
            </a:r>
            <a:r>
              <a:rPr lang="ru-RU" b="1" dirty="0" smtClean="0">
                <a:solidFill>
                  <a:srgbClr val="FFFF00"/>
                </a:solidFill>
              </a:rPr>
              <a:t> </a:t>
            </a:r>
            <a:r>
              <a:rPr lang="ru-RU" b="1" dirty="0" err="1" smtClean="0">
                <a:solidFill>
                  <a:srgbClr val="FFFF00"/>
                </a:solidFill>
              </a:rPr>
              <a:t>бұл қарақұмықтың мысалындағы жоғары көрсетiлетiн жарма</a:t>
            </a:r>
            <a:r>
              <a:rPr lang="ru-RU" b="1" dirty="0" smtClean="0">
                <a:solidFill>
                  <a:srgbClr val="FFFF00"/>
                </a:solidFill>
              </a:rPr>
              <a:t> </a:t>
            </a:r>
            <a:r>
              <a:rPr lang="ru-RU" b="1" dirty="0" err="1" smtClean="0">
                <a:solidFill>
                  <a:srgbClr val="FFFF00"/>
                </a:solidFill>
              </a:rPr>
              <a:t>астықтың тазартуы</a:t>
            </a:r>
            <a:r>
              <a:rPr lang="ru-RU" b="1" dirty="0" smtClean="0">
                <a:solidFill>
                  <a:srgbClr val="FFFF00"/>
                </a:solidFill>
              </a:rPr>
              <a:t> пофракционная бола </a:t>
            </a:r>
            <a:r>
              <a:rPr lang="ru-RU" b="1" dirty="0" err="1" smtClean="0">
                <a:solidFill>
                  <a:srgbClr val="FFFF00"/>
                </a:solidFill>
              </a:rPr>
              <a:t>алады</a:t>
            </a:r>
            <a:r>
              <a:rPr lang="ru-RU" b="1" dirty="0" smtClean="0">
                <a:solidFill>
                  <a:srgbClr val="FFFF00"/>
                </a:solidFill>
              </a:rPr>
              <a:t>. </a:t>
            </a:r>
            <a:r>
              <a:rPr lang="ru-RU" b="1" dirty="0" err="1" smtClean="0">
                <a:solidFill>
                  <a:srgbClr val="FFFF00"/>
                </a:solidFill>
              </a:rPr>
              <a:t>Және </a:t>
            </a:r>
            <a:r>
              <a:rPr lang="ru-RU" b="1" dirty="0" smtClean="0">
                <a:solidFill>
                  <a:srgbClr val="FFFF00"/>
                </a:solidFill>
              </a:rPr>
              <a:t>де, </a:t>
            </a:r>
            <a:r>
              <a:rPr lang="ru-RU" b="1" dirty="0" err="1" smtClean="0">
                <a:solidFill>
                  <a:srgbClr val="FFFF00"/>
                </a:solidFill>
              </a:rPr>
              <a:t>астықтың әрбiр фракциясы</a:t>
            </a:r>
            <a:r>
              <a:rPr lang="ru-RU" b="1" dirty="0" smtClean="0">
                <a:solidFill>
                  <a:srgbClr val="FFFF00"/>
                </a:solidFill>
              </a:rPr>
              <a:t> </a:t>
            </a:r>
            <a:r>
              <a:rPr lang="ru-RU" b="1" dirty="0" err="1" smtClean="0">
                <a:solidFill>
                  <a:srgbClr val="FFFF00"/>
                </a:solidFill>
              </a:rPr>
              <a:t>қоқымдарды ерекшелiктiң есепке</a:t>
            </a:r>
            <a:r>
              <a:rPr lang="ru-RU" b="1" dirty="0" smtClean="0">
                <a:solidFill>
                  <a:srgbClr val="FFFF00"/>
                </a:solidFill>
              </a:rPr>
              <a:t> </a:t>
            </a:r>
            <a:r>
              <a:rPr lang="ru-RU" b="1" dirty="0" err="1" smtClean="0">
                <a:solidFill>
                  <a:srgbClr val="FFFF00"/>
                </a:solidFill>
              </a:rPr>
              <a:t>алуы</a:t>
            </a:r>
            <a:r>
              <a:rPr lang="ru-RU" b="1" dirty="0" smtClean="0">
                <a:solidFill>
                  <a:srgbClr val="FFFF00"/>
                </a:solidFill>
              </a:rPr>
              <a:t> бар </a:t>
            </a:r>
            <a:r>
              <a:rPr lang="ru-RU" b="1" dirty="0" err="1" smtClean="0">
                <a:solidFill>
                  <a:srgbClr val="FFFF00"/>
                </a:solidFill>
              </a:rPr>
              <a:t>арнайы</a:t>
            </a:r>
            <a:r>
              <a:rPr lang="ru-RU" b="1" dirty="0" smtClean="0">
                <a:solidFill>
                  <a:srgbClr val="FFFF00"/>
                </a:solidFill>
              </a:rPr>
              <a:t> </a:t>
            </a:r>
            <a:r>
              <a:rPr lang="ru-RU" b="1" dirty="0" err="1" smtClean="0">
                <a:solidFill>
                  <a:srgbClr val="FFFF00"/>
                </a:solidFill>
              </a:rPr>
              <a:t>технологиясы</a:t>
            </a:r>
            <a:r>
              <a:rPr lang="ru-RU" b="1" dirty="0" smtClean="0">
                <a:solidFill>
                  <a:srgbClr val="FFFF00"/>
                </a:solidFill>
              </a:rPr>
              <a:t> </a:t>
            </a:r>
            <a:r>
              <a:rPr lang="ru-RU" b="1" dirty="0" err="1" smtClean="0">
                <a:solidFill>
                  <a:srgbClr val="FFFF00"/>
                </a:solidFill>
              </a:rPr>
              <a:t>бойынша</a:t>
            </a:r>
            <a:r>
              <a:rPr lang="ru-RU" b="1" dirty="0" smtClean="0">
                <a:solidFill>
                  <a:srgbClr val="FFFF00"/>
                </a:solidFill>
              </a:rPr>
              <a:t> </a:t>
            </a:r>
            <a:r>
              <a:rPr lang="ru-RU" b="1" dirty="0" err="1" smtClean="0">
                <a:solidFill>
                  <a:srgbClr val="FFFF00"/>
                </a:solidFill>
              </a:rPr>
              <a:t>өңделе алады</a:t>
            </a:r>
            <a:r>
              <a:rPr lang="ru-RU" b="1" dirty="0" smtClean="0">
                <a:solidFill>
                  <a:srgbClr val="FFFF00"/>
                </a:solidFill>
              </a:rPr>
              <a:t>.</a:t>
            </a:r>
          </a:p>
          <a:p>
            <a:pPr algn="ctr"/>
            <a:r>
              <a:rPr lang="ru-RU" b="1" dirty="0" smtClean="0">
                <a:solidFill>
                  <a:srgbClr val="FFFF00"/>
                </a:solidFill>
              </a:rPr>
              <a:t>5 </a:t>
            </a:r>
            <a:r>
              <a:rPr lang="ru-RU" b="1" dirty="0" err="1" smtClean="0">
                <a:solidFill>
                  <a:srgbClr val="FFFF00"/>
                </a:solidFill>
              </a:rPr>
              <a:t>Сонымен</a:t>
            </a:r>
            <a:r>
              <a:rPr lang="ru-RU" b="1" dirty="0" smtClean="0">
                <a:solidFill>
                  <a:srgbClr val="FFFF00"/>
                </a:solidFill>
              </a:rPr>
              <a:t> </a:t>
            </a:r>
            <a:r>
              <a:rPr lang="ru-RU" b="1" dirty="0" err="1" smtClean="0">
                <a:solidFill>
                  <a:srgbClr val="FFFF00"/>
                </a:solidFill>
              </a:rPr>
              <a:t>бiрге</a:t>
            </a:r>
            <a:r>
              <a:rPr lang="ru-RU" b="1" dirty="0" smtClean="0">
                <a:solidFill>
                  <a:srgbClr val="FFFF00"/>
                </a:solidFill>
              </a:rPr>
              <a:t> технология </a:t>
            </a:r>
            <a:r>
              <a:rPr lang="ru-RU" b="1" dirty="0" err="1" smtClean="0">
                <a:solidFill>
                  <a:srgbClr val="FFFF00"/>
                </a:solidFill>
              </a:rPr>
              <a:t>қысқа және ұзын қоспалардан астықтың бозкiлемiне</a:t>
            </a:r>
            <a:r>
              <a:rPr lang="ru-RU" b="1" dirty="0" smtClean="0">
                <a:solidFill>
                  <a:srgbClr val="FFFF00"/>
                </a:solidFill>
              </a:rPr>
              <a:t> </a:t>
            </a:r>
            <a:r>
              <a:rPr lang="ru-RU" b="1" dirty="0" err="1" smtClean="0">
                <a:solidFill>
                  <a:srgbClr val="FFFF00"/>
                </a:solidFill>
              </a:rPr>
              <a:t>триерлердi</a:t>
            </a:r>
            <a:r>
              <a:rPr lang="ru-RU" b="1" dirty="0" smtClean="0">
                <a:solidFill>
                  <a:srgbClr val="FFFF00"/>
                </a:solidFill>
              </a:rPr>
              <a:t> </a:t>
            </a:r>
            <a:r>
              <a:rPr lang="ru-RU" b="1" dirty="0" err="1" smtClean="0">
                <a:solidFill>
                  <a:srgbClr val="FFFF00"/>
                </a:solidFill>
              </a:rPr>
              <a:t>қолданып ескере</a:t>
            </a:r>
            <a:r>
              <a:rPr lang="ru-RU" b="1" dirty="0" smtClean="0">
                <a:solidFill>
                  <a:srgbClr val="FFFF00"/>
                </a:solidFill>
              </a:rPr>
              <a:t> </a:t>
            </a:r>
            <a:r>
              <a:rPr lang="ru-RU" b="1" dirty="0" err="1" smtClean="0">
                <a:solidFill>
                  <a:srgbClr val="FFFF00"/>
                </a:solidFill>
              </a:rPr>
              <a:t>алады</a:t>
            </a:r>
            <a:r>
              <a:rPr lang="ru-RU" b="1" dirty="0" smtClean="0">
                <a:solidFill>
                  <a:srgbClr val="FFFF00"/>
                </a:solidFill>
              </a:rPr>
              <a:t> </a:t>
            </a:r>
            <a:r>
              <a:rPr lang="ru-RU" b="1" dirty="0" err="1" smtClean="0">
                <a:solidFill>
                  <a:srgbClr val="FFFF00"/>
                </a:solidFill>
              </a:rPr>
              <a:t>және концентраторлар</a:t>
            </a:r>
            <a:r>
              <a:rPr lang="ru-RU" b="1" dirty="0" smtClean="0">
                <a:solidFill>
                  <a:srgbClr val="FFFF00"/>
                </a:solidFill>
              </a:rPr>
              <a:t>.</a:t>
            </a:r>
          </a:p>
          <a:p>
            <a:pPr algn="ctr"/>
            <a:endParaRPr lang="ru-RU" b="1" dirty="0">
              <a:solidFill>
                <a:srgbClr val="FFFF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7854696" cy="6215106"/>
          </a:xfrm>
        </p:spPr>
        <p:txBody>
          <a:bodyPr>
            <a:noAutofit/>
          </a:bodyPr>
          <a:lstStyle/>
          <a:p>
            <a:pPr algn="ctr"/>
            <a:r>
              <a:rPr lang="ru-RU" sz="2800" dirty="0" smtClean="0">
                <a:solidFill>
                  <a:srgbClr val="FFFF00"/>
                </a:solidFill>
              </a:rPr>
              <a:t>6 </a:t>
            </a:r>
            <a:r>
              <a:rPr lang="ru-RU" sz="2800" dirty="0" err="1" smtClean="0">
                <a:solidFill>
                  <a:srgbClr val="FFFF00"/>
                </a:solidFill>
              </a:rPr>
              <a:t>Технологияларда</a:t>
            </a:r>
            <a:r>
              <a:rPr lang="ru-RU" sz="2800" dirty="0" smtClean="0">
                <a:solidFill>
                  <a:srgbClr val="FFFF00"/>
                </a:solidFill>
              </a:rPr>
              <a:t> </a:t>
            </a:r>
            <a:r>
              <a:rPr lang="ru-RU" sz="2800" dirty="0" err="1" smtClean="0">
                <a:solidFill>
                  <a:srgbClr val="FFFF00"/>
                </a:solidFill>
              </a:rPr>
              <a:t>сөзсiз операциялармен</a:t>
            </a:r>
            <a:r>
              <a:rPr lang="ru-RU" sz="2800" dirty="0" smtClean="0">
                <a:solidFill>
                  <a:srgbClr val="FFFF00"/>
                </a:solidFill>
              </a:rPr>
              <a:t> </a:t>
            </a:r>
            <a:r>
              <a:rPr lang="ru-RU" sz="2800" dirty="0" err="1" smtClean="0">
                <a:solidFill>
                  <a:srgbClr val="FFFF00"/>
                </a:solidFill>
              </a:rPr>
              <a:t>бақылау және таразының есепке</a:t>
            </a:r>
            <a:r>
              <a:rPr lang="ru-RU" sz="2800" dirty="0" smtClean="0">
                <a:solidFill>
                  <a:srgbClr val="FFFF00"/>
                </a:solidFill>
              </a:rPr>
              <a:t> </a:t>
            </a:r>
            <a:r>
              <a:rPr lang="ru-RU" sz="2800" dirty="0" err="1" smtClean="0">
                <a:solidFill>
                  <a:srgbClr val="FFFF00"/>
                </a:solidFill>
              </a:rPr>
              <a:t>алуы</a:t>
            </a:r>
            <a:r>
              <a:rPr lang="ru-RU" sz="2800" dirty="0" smtClean="0">
                <a:solidFill>
                  <a:srgbClr val="FFFF00"/>
                </a:solidFill>
              </a:rPr>
              <a:t> </a:t>
            </a:r>
            <a:r>
              <a:rPr lang="ru-RU" sz="2800" dirty="0" err="1" smtClean="0">
                <a:solidFill>
                  <a:srgbClr val="FFFF00"/>
                </a:solidFill>
              </a:rPr>
              <a:t>үшiн қоспаларды </a:t>
            </a:r>
            <a:r>
              <a:rPr lang="ru-RU" sz="2800" dirty="0" smtClean="0">
                <a:solidFill>
                  <a:srgbClr val="FFFF00"/>
                </a:solidFill>
              </a:rPr>
              <a:t>металломагнитных, </a:t>
            </a:r>
            <a:r>
              <a:rPr lang="ru-RU" sz="2800" dirty="0" err="1" smtClean="0">
                <a:solidFill>
                  <a:srgbClr val="FFFF00"/>
                </a:solidFill>
              </a:rPr>
              <a:t>астықтың бақылауында және қалдықтар, жеңiл және минералды</a:t>
            </a:r>
            <a:r>
              <a:rPr lang="ru-RU" sz="2800" dirty="0" smtClean="0">
                <a:solidFill>
                  <a:srgbClr val="FFFF00"/>
                </a:solidFill>
              </a:rPr>
              <a:t> </a:t>
            </a:r>
            <a:r>
              <a:rPr lang="ru-RU" sz="2800" dirty="0" err="1" smtClean="0">
                <a:solidFill>
                  <a:srgbClr val="FFFF00"/>
                </a:solidFill>
              </a:rPr>
              <a:t>қоспалардан астықтың тәсiлдеуi, сонымен</a:t>
            </a:r>
            <a:r>
              <a:rPr lang="ru-RU" sz="2800" dirty="0" smtClean="0">
                <a:solidFill>
                  <a:srgbClr val="FFFF00"/>
                </a:solidFill>
              </a:rPr>
              <a:t> </a:t>
            </a:r>
            <a:r>
              <a:rPr lang="ru-RU" sz="2800" dirty="0" err="1" smtClean="0">
                <a:solidFill>
                  <a:srgbClr val="FFFF00"/>
                </a:solidFill>
              </a:rPr>
              <a:t>бiрге</a:t>
            </a:r>
            <a:r>
              <a:rPr lang="ru-RU" sz="2800" dirty="0" smtClean="0">
                <a:solidFill>
                  <a:srgbClr val="FFFF00"/>
                </a:solidFill>
              </a:rPr>
              <a:t> </a:t>
            </a:r>
            <a:r>
              <a:rPr lang="ru-RU" sz="2800" dirty="0" err="1" smtClean="0">
                <a:solidFill>
                  <a:srgbClr val="FFFF00"/>
                </a:solidFill>
              </a:rPr>
              <a:t>түсетiн астықтың өлшеуi және түпкi өнiмдердiң ерекшелеулерi</a:t>
            </a:r>
            <a:r>
              <a:rPr lang="ru-RU" sz="2800" dirty="0" smtClean="0">
                <a:solidFill>
                  <a:srgbClr val="FFFF00"/>
                </a:solidFill>
              </a:rPr>
              <a:t> </a:t>
            </a:r>
            <a:r>
              <a:rPr lang="ru-RU" sz="2800" dirty="0" err="1" smtClean="0">
                <a:solidFill>
                  <a:srgbClr val="FFFF00"/>
                </a:solidFill>
              </a:rPr>
              <a:t>болып</a:t>
            </a:r>
            <a:r>
              <a:rPr lang="ru-RU" sz="2800" dirty="0" smtClean="0">
                <a:solidFill>
                  <a:srgbClr val="FFFF00"/>
                </a:solidFill>
              </a:rPr>
              <a:t> </a:t>
            </a:r>
            <a:r>
              <a:rPr lang="ru-RU" sz="2800" dirty="0" err="1" smtClean="0">
                <a:solidFill>
                  <a:srgbClr val="FFFF00"/>
                </a:solidFill>
              </a:rPr>
              <a:t>табылады</a:t>
            </a:r>
            <a:r>
              <a:rPr lang="ru-RU" sz="2800" dirty="0" smtClean="0">
                <a:solidFill>
                  <a:srgbClr val="FFFF00"/>
                </a:solidFill>
              </a:rPr>
              <a:t>.</a:t>
            </a:r>
          </a:p>
          <a:p>
            <a:pPr algn="ctr"/>
            <a:r>
              <a:rPr lang="ru-RU" sz="2800" dirty="0" smtClean="0">
                <a:solidFill>
                  <a:srgbClr val="FFFF00"/>
                </a:solidFill>
              </a:rPr>
              <a:t>7 Технология </a:t>
            </a:r>
            <a:r>
              <a:rPr lang="ru-RU" sz="2800" dirty="0" err="1" smtClean="0">
                <a:solidFill>
                  <a:srgbClr val="FFFF00"/>
                </a:solidFill>
              </a:rPr>
              <a:t>оның технологиялық үдерiсiне пайдалы</a:t>
            </a:r>
            <a:r>
              <a:rPr lang="ru-RU" sz="2800" dirty="0" smtClean="0">
                <a:solidFill>
                  <a:srgbClr val="FFFF00"/>
                </a:solidFill>
              </a:rPr>
              <a:t> </a:t>
            </a:r>
            <a:r>
              <a:rPr lang="ru-RU" sz="2800" dirty="0" err="1" smtClean="0">
                <a:solidFill>
                  <a:srgbClr val="FFFF00"/>
                </a:solidFill>
              </a:rPr>
              <a:t>астықтың шығаруы және қайтаруды мақсатпен қалдықтар және жем</a:t>
            </a:r>
            <a:r>
              <a:rPr lang="ru-RU" sz="2800" dirty="0" smtClean="0">
                <a:solidFill>
                  <a:srgbClr val="FFFF00"/>
                </a:solidFill>
              </a:rPr>
              <a:t> </a:t>
            </a:r>
            <a:r>
              <a:rPr lang="ru-RU" sz="2800" dirty="0" err="1" smtClean="0">
                <a:solidFill>
                  <a:srgbClr val="FFFF00"/>
                </a:solidFill>
              </a:rPr>
              <a:t>дәндi өнiмдерiн бақылау ескеруi</a:t>
            </a:r>
            <a:r>
              <a:rPr lang="ru-RU" sz="2800" dirty="0" smtClean="0">
                <a:solidFill>
                  <a:srgbClr val="FFFF00"/>
                </a:solidFill>
              </a:rPr>
              <a:t> </a:t>
            </a:r>
            <a:r>
              <a:rPr lang="ru-RU" sz="2800" dirty="0" err="1" smtClean="0">
                <a:solidFill>
                  <a:srgbClr val="FFFF00"/>
                </a:solidFill>
              </a:rPr>
              <a:t>керек</a:t>
            </a:r>
            <a:r>
              <a:rPr lang="ru-RU" sz="2800" dirty="0" smtClean="0">
                <a:solidFill>
                  <a:srgbClr val="FFFF00"/>
                </a:solidFill>
              </a:rPr>
              <a:t>.</a:t>
            </a:r>
          </a:p>
          <a:p>
            <a:pPr algn="ctr"/>
            <a:r>
              <a:rPr lang="ru-RU" sz="2800" dirty="0" err="1" smtClean="0">
                <a:solidFill>
                  <a:srgbClr val="FFFF00"/>
                </a:solidFill>
              </a:rPr>
              <a:t>Өңдеуге кестеде</a:t>
            </a:r>
            <a:r>
              <a:rPr lang="ru-RU" sz="2800" dirty="0" smtClean="0">
                <a:solidFill>
                  <a:srgbClr val="FFFF00"/>
                </a:solidFill>
              </a:rPr>
              <a:t> 1 </a:t>
            </a:r>
            <a:r>
              <a:rPr lang="ru-RU" sz="2800" dirty="0" err="1" smtClean="0">
                <a:solidFill>
                  <a:srgbClr val="FFFF00"/>
                </a:solidFill>
              </a:rPr>
              <a:t>келтiрiлген</a:t>
            </a:r>
            <a:r>
              <a:rPr lang="ru-RU" sz="2800" dirty="0" smtClean="0">
                <a:solidFill>
                  <a:srgbClr val="FFFF00"/>
                </a:solidFill>
              </a:rPr>
              <a:t> </a:t>
            </a:r>
            <a:r>
              <a:rPr lang="ru-RU" sz="2800" dirty="0" err="1" smtClean="0">
                <a:solidFill>
                  <a:srgbClr val="FFFF00"/>
                </a:solidFill>
              </a:rPr>
              <a:t>көрсеткiштерге сәйкес келу</a:t>
            </a:r>
            <a:r>
              <a:rPr lang="ru-RU" sz="2800" dirty="0" smtClean="0">
                <a:solidFill>
                  <a:srgbClr val="FFFF00"/>
                </a:solidFill>
              </a:rPr>
              <a:t> </a:t>
            </a:r>
            <a:r>
              <a:rPr lang="ru-RU" sz="2800" dirty="0" err="1" smtClean="0">
                <a:solidFill>
                  <a:srgbClr val="FFFF00"/>
                </a:solidFill>
              </a:rPr>
              <a:t>тиiстi</a:t>
            </a:r>
            <a:r>
              <a:rPr lang="ru-RU" sz="2800" dirty="0" smtClean="0">
                <a:solidFill>
                  <a:srgbClr val="FFFF00"/>
                </a:solidFill>
              </a:rPr>
              <a:t> </a:t>
            </a:r>
            <a:r>
              <a:rPr lang="ru-RU" sz="2800" dirty="0" err="1" smtClean="0">
                <a:solidFill>
                  <a:srgbClr val="FFFF00"/>
                </a:solidFill>
              </a:rPr>
              <a:t>бозкiлемдерден</a:t>
            </a:r>
            <a:r>
              <a:rPr lang="ru-RU" sz="2800" dirty="0" smtClean="0">
                <a:solidFill>
                  <a:srgbClr val="FFFF00"/>
                </a:solidFill>
              </a:rPr>
              <a:t> </a:t>
            </a:r>
            <a:r>
              <a:rPr lang="ru-RU" sz="2800" dirty="0" err="1" smtClean="0">
                <a:solidFill>
                  <a:srgbClr val="FFFF00"/>
                </a:solidFill>
              </a:rPr>
              <a:t>кейiн</a:t>
            </a:r>
            <a:r>
              <a:rPr lang="ru-RU" sz="2800" dirty="0" smtClean="0">
                <a:solidFill>
                  <a:srgbClr val="FFFF00"/>
                </a:solidFill>
              </a:rPr>
              <a:t> </a:t>
            </a:r>
            <a:r>
              <a:rPr lang="ru-RU" sz="2800" dirty="0" err="1" smtClean="0">
                <a:solidFill>
                  <a:srgbClr val="FFFF00"/>
                </a:solidFill>
              </a:rPr>
              <a:t>сәйкес келу</a:t>
            </a:r>
            <a:r>
              <a:rPr lang="ru-RU" sz="2800" dirty="0" smtClean="0">
                <a:solidFill>
                  <a:srgbClr val="FFFF00"/>
                </a:solidFill>
              </a:rPr>
              <a:t> </a:t>
            </a:r>
            <a:r>
              <a:rPr lang="ru-RU" sz="2800" dirty="0" err="1" smtClean="0">
                <a:solidFill>
                  <a:srgbClr val="FFFF00"/>
                </a:solidFill>
              </a:rPr>
              <a:t>тиiстi</a:t>
            </a:r>
            <a:r>
              <a:rPr lang="ru-RU" sz="2800" dirty="0" smtClean="0">
                <a:solidFill>
                  <a:srgbClr val="FFFF00"/>
                </a:solidFill>
              </a:rPr>
              <a:t> </a:t>
            </a:r>
            <a:r>
              <a:rPr lang="ru-RU" sz="2800" dirty="0" err="1" smtClean="0">
                <a:solidFill>
                  <a:srgbClr val="FFFF00"/>
                </a:solidFill>
              </a:rPr>
              <a:t>бағытталатын астықтың сапасы</a:t>
            </a:r>
            <a:r>
              <a:rPr lang="ru-RU" sz="2800" dirty="0" smtClean="0">
                <a:solidFill>
                  <a:srgbClr val="FFFF00"/>
                </a:solidFill>
              </a:rPr>
              <a:t>.</a:t>
            </a:r>
          </a:p>
          <a:p>
            <a:pPr algn="ctr"/>
            <a:r>
              <a:rPr lang="ru-RU" sz="2800" dirty="0" smtClean="0">
                <a:solidFill>
                  <a:srgbClr val="FFFF00"/>
                </a:solidFill>
              </a:rPr>
              <a:t> </a:t>
            </a:r>
          </a:p>
          <a:p>
            <a:pPr algn="ctr"/>
            <a:endParaRPr lang="ru-RU" sz="2800" b="1"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14290"/>
            <a:ext cx="3467096" cy="1343020"/>
          </a:xfrm>
        </p:spPr>
        <p:txBody>
          <a:bodyPr>
            <a:normAutofit/>
          </a:bodyPr>
          <a:lstStyle/>
          <a:p>
            <a:pPr algn="l"/>
            <a:r>
              <a:rPr lang="kk-KZ" sz="6000" i="1" dirty="0" smtClean="0">
                <a:solidFill>
                  <a:srgbClr val="FF0000"/>
                </a:solidFill>
                <a:latin typeface="Times New Roman" pitchFamily="18" charset="0"/>
                <a:cs typeface="Times New Roman" pitchFamily="18" charset="0"/>
              </a:rPr>
              <a:t>Мақсат:</a:t>
            </a:r>
            <a:endParaRPr lang="ru-RU" sz="6000" i="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785926"/>
            <a:ext cx="7854696" cy="4357718"/>
          </a:xfrm>
        </p:spPr>
        <p:txBody>
          <a:bodyPr>
            <a:normAutofit/>
          </a:bodyPr>
          <a:lstStyle/>
          <a:p>
            <a:pPr algn="ctr"/>
            <a:r>
              <a:rPr lang="kk-KZ" sz="4400" b="1" dirty="0" smtClean="0">
                <a:solidFill>
                  <a:srgbClr val="FFFF00"/>
                </a:solidFill>
              </a:rPr>
              <a:t>Ж</a:t>
            </a:r>
            <a:r>
              <a:rPr lang="ru-RU" sz="4400" b="1" dirty="0" err="1" smtClean="0">
                <a:solidFill>
                  <a:srgbClr val="FFFF00"/>
                </a:solidFill>
              </a:rPr>
              <a:t>арма</a:t>
            </a:r>
            <a:r>
              <a:rPr lang="ru-RU" sz="4400" b="1" dirty="0" smtClean="0">
                <a:solidFill>
                  <a:srgbClr val="FFFF00"/>
                </a:solidFill>
              </a:rPr>
              <a:t> </a:t>
            </a:r>
            <a:r>
              <a:rPr lang="ru-RU" sz="4400" b="1" dirty="0" err="1" smtClean="0">
                <a:solidFill>
                  <a:srgbClr val="FFFF00"/>
                </a:solidFill>
              </a:rPr>
              <a:t>мәдениеттерi</a:t>
            </a:r>
            <a:r>
              <a:rPr lang="kk-KZ" sz="4400" b="1" dirty="0" smtClean="0">
                <a:solidFill>
                  <a:srgbClr val="FFFF00"/>
                </a:solidFill>
              </a:rPr>
              <a:t>ні</a:t>
            </a:r>
            <a:r>
              <a:rPr lang="ru-RU" sz="4400" b="1" dirty="0" err="1" smtClean="0">
                <a:solidFill>
                  <a:srgbClr val="FFFF00"/>
                </a:solidFill>
              </a:rPr>
              <a:t>ң астықт</a:t>
            </a:r>
            <a:r>
              <a:rPr lang="kk-KZ" sz="4400" b="1" dirty="0" smtClean="0">
                <a:solidFill>
                  <a:srgbClr val="FFFF00"/>
                </a:solidFill>
              </a:rPr>
              <a:t>ы</a:t>
            </a:r>
            <a:r>
              <a:rPr lang="ru-RU" sz="4400" b="1" dirty="0" smtClean="0">
                <a:solidFill>
                  <a:srgbClr val="FFFF00"/>
                </a:solidFill>
              </a:rPr>
              <a:t> </a:t>
            </a:r>
            <a:r>
              <a:rPr lang="ru-RU" sz="4400" b="1" dirty="0" err="1" smtClean="0">
                <a:solidFill>
                  <a:srgbClr val="FFFF00"/>
                </a:solidFill>
              </a:rPr>
              <a:t>әзiрлеуiн</a:t>
            </a:r>
            <a:r>
              <a:rPr lang="kk-KZ" sz="4400" b="1" dirty="0" smtClean="0">
                <a:solidFill>
                  <a:srgbClr val="FFFF00"/>
                </a:solidFill>
              </a:rPr>
              <a:t>ің</a:t>
            </a:r>
            <a:r>
              <a:rPr lang="ru-RU" sz="4400" b="1" dirty="0" smtClean="0">
                <a:solidFill>
                  <a:srgbClr val="FFFF00"/>
                </a:solidFill>
              </a:rPr>
              <a:t> </a:t>
            </a:r>
            <a:r>
              <a:rPr lang="ru-RU" sz="4400" b="1" dirty="0" err="1" smtClean="0">
                <a:solidFill>
                  <a:srgbClr val="FFFF00"/>
                </a:solidFill>
              </a:rPr>
              <a:t>маңызды</a:t>
            </a:r>
            <a:r>
              <a:rPr lang="ru-RU" sz="4400" b="1" dirty="0" smtClean="0">
                <a:solidFill>
                  <a:srgbClr val="FFFF00"/>
                </a:solidFill>
              </a:rPr>
              <a:t> </a:t>
            </a:r>
            <a:r>
              <a:rPr lang="kk-KZ" sz="4400" b="1" dirty="0" smtClean="0">
                <a:solidFill>
                  <a:srgbClr val="FFFF00"/>
                </a:solidFill>
              </a:rPr>
              <a:t>ө</a:t>
            </a:r>
            <a:r>
              <a:rPr lang="ru-RU" sz="4400" b="1" dirty="0" err="1" smtClean="0">
                <a:solidFill>
                  <a:srgbClr val="FFFF00"/>
                </a:solidFill>
              </a:rPr>
              <a:t>ңдеу</a:t>
            </a:r>
            <a:r>
              <a:rPr lang="kk-KZ" sz="4400" b="1" dirty="0" smtClean="0">
                <a:solidFill>
                  <a:srgbClr val="FFFF00"/>
                </a:solidFill>
              </a:rPr>
              <a:t>індегі </a:t>
            </a:r>
            <a:r>
              <a:rPr lang="ru-RU" sz="4400" b="1" dirty="0" err="1" smtClean="0">
                <a:solidFill>
                  <a:srgbClr val="FFFF00"/>
                </a:solidFill>
              </a:rPr>
              <a:t>технологиялық </a:t>
            </a:r>
            <a:r>
              <a:rPr lang="ru-RU" sz="4400" b="1" dirty="0" err="1" smtClean="0">
                <a:solidFill>
                  <a:srgbClr val="FFFF00"/>
                </a:solidFill>
              </a:rPr>
              <a:t>сұлбаларымен</a:t>
            </a:r>
            <a:r>
              <a:rPr lang="ru-RU" sz="4400" b="1" dirty="0" smtClean="0">
                <a:solidFill>
                  <a:srgbClr val="FFFF00"/>
                </a:solidFill>
              </a:rPr>
              <a:t> </a:t>
            </a:r>
            <a:endParaRPr lang="ru-RU" sz="4400" b="1" dirty="0" smtClean="0">
              <a:solidFill>
                <a:srgbClr val="FFFF00"/>
              </a:solidFill>
            </a:endParaRPr>
          </a:p>
          <a:p>
            <a:pPr algn="ctr"/>
            <a:r>
              <a:rPr lang="ru-RU" sz="4400" b="1" dirty="0" err="1" smtClean="0">
                <a:solidFill>
                  <a:srgbClr val="FFFF00"/>
                </a:solidFill>
              </a:rPr>
              <a:t>с</a:t>
            </a:r>
            <a:r>
              <a:rPr lang="ru-RU" sz="4400" b="1" dirty="0" err="1" smtClean="0">
                <a:solidFill>
                  <a:srgbClr val="FFFF00"/>
                </a:solidFill>
              </a:rPr>
              <a:t>туденттерді</a:t>
            </a:r>
            <a:r>
              <a:rPr lang="ru-RU" sz="4400" b="1" dirty="0" smtClean="0">
                <a:solidFill>
                  <a:srgbClr val="FFFF00"/>
                </a:solidFill>
              </a:rPr>
              <a:t> </a:t>
            </a:r>
            <a:r>
              <a:rPr lang="ru-RU" sz="4400" b="1" dirty="0" err="1" smtClean="0">
                <a:solidFill>
                  <a:srgbClr val="FFFF00"/>
                </a:solidFill>
              </a:rPr>
              <a:t>таныстыру</a:t>
            </a:r>
            <a:r>
              <a:rPr lang="ru-RU" sz="4400" b="1" dirty="0" smtClean="0">
                <a:solidFill>
                  <a:srgbClr val="FFFF00"/>
                </a:solidFill>
              </a:rPr>
              <a:t>.</a:t>
            </a:r>
          </a:p>
          <a:p>
            <a:pPr algn="ctr"/>
            <a:endParaRPr lang="ru-RU" sz="4400" b="1" dirty="0">
              <a:solidFill>
                <a:srgbClr val="FFFF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71480"/>
            <a:ext cx="7854696" cy="5929354"/>
          </a:xfrm>
        </p:spPr>
        <p:txBody>
          <a:bodyPr>
            <a:noAutofit/>
          </a:bodyPr>
          <a:lstStyle/>
          <a:p>
            <a:pPr algn="ctr"/>
            <a:r>
              <a:rPr lang="ru-RU" sz="3600" b="1" i="1" dirty="0" err="1" smtClean="0"/>
              <a:t>Диірмен</a:t>
            </a:r>
            <a:r>
              <a:rPr lang="ru-RU" sz="3600" b="1" i="1" dirty="0" smtClean="0"/>
              <a:t> </a:t>
            </a:r>
            <a:r>
              <a:rPr lang="ru-RU" sz="3600" b="1" i="1" dirty="0" err="1" smtClean="0"/>
              <a:t>тастар</a:t>
            </a:r>
            <a:r>
              <a:rPr lang="ru-RU" sz="3600" b="1" i="1" dirty="0" smtClean="0"/>
              <a:t>, </a:t>
            </a:r>
            <a:r>
              <a:rPr lang="ru-RU" sz="3600" b="1" i="1" dirty="0" err="1" smtClean="0"/>
              <a:t>бөлiмде қабыршақтануда алымдағы дымқылдық сұлылар үшiн </a:t>
            </a:r>
            <a:r>
              <a:rPr lang="ru-RU" sz="3600" b="1" i="1" dirty="0" smtClean="0"/>
              <a:t>- </a:t>
            </a:r>
            <a:r>
              <a:rPr lang="ru-RU" sz="3600" b="1" i="1" dirty="0" err="1" smtClean="0"/>
              <a:t>тұсқағаз машиналарына</a:t>
            </a:r>
            <a:r>
              <a:rPr lang="ru-RU" sz="3600" b="1" i="1" dirty="0" smtClean="0"/>
              <a:t>. </a:t>
            </a:r>
            <a:r>
              <a:rPr lang="ru-RU" sz="3600" b="1" i="1" dirty="0" err="1" smtClean="0"/>
              <a:t>Алымындағы дымқылдығы жүгерiлер үшiн </a:t>
            </a:r>
            <a:r>
              <a:rPr lang="ru-RU" sz="3600" b="1" i="1" dirty="0" smtClean="0"/>
              <a:t>5-нөмiрлiк </a:t>
            </a:r>
            <a:r>
              <a:rPr lang="ru-RU" sz="3600" b="1" i="1" dirty="0" err="1" smtClean="0"/>
              <a:t>жылтыратылған сауырды</a:t>
            </a:r>
            <a:r>
              <a:rPr lang="ru-RU" sz="3600" b="1" i="1" dirty="0" smtClean="0"/>
              <a:t> </a:t>
            </a:r>
            <a:r>
              <a:rPr lang="ru-RU" sz="3600" b="1" i="1" dirty="0" err="1" smtClean="0"/>
              <a:t>өндiрiсi</a:t>
            </a:r>
            <a:r>
              <a:rPr lang="ru-RU" sz="3600" b="1" i="1" dirty="0" smtClean="0"/>
              <a:t>, </a:t>
            </a:r>
            <a:r>
              <a:rPr lang="ru-RU" sz="3600" b="1" i="1" dirty="0" err="1" smtClean="0"/>
              <a:t>бөлiмде </a:t>
            </a:r>
            <a:r>
              <a:rPr lang="ru-RU" sz="3600" b="1" i="1" dirty="0" smtClean="0"/>
              <a:t>- </a:t>
            </a:r>
            <a:r>
              <a:rPr lang="ru-RU" sz="3600" b="1" i="1" dirty="0" err="1" smtClean="0"/>
              <a:t>жапалақтарды және шыбықтар үшiн сауырлар</a:t>
            </a:r>
            <a:r>
              <a:rPr lang="ru-RU" sz="3600" b="1" i="1" dirty="0" smtClean="0"/>
              <a:t>.</a:t>
            </a:r>
          </a:p>
          <a:p>
            <a:pPr algn="ctr"/>
            <a:endParaRPr lang="ru-RU" sz="3600" b="1" i="1" dirty="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428604"/>
            <a:ext cx="3467096" cy="1271582"/>
          </a:xfrm>
        </p:spPr>
        <p:txBody>
          <a:bodyPr>
            <a:normAutofit fontScale="90000"/>
          </a:bodyPr>
          <a:lstStyle/>
          <a:p>
            <a:pPr algn="l"/>
            <a:r>
              <a:rPr lang="kk-KZ" sz="6000" i="1" dirty="0" smtClean="0">
                <a:solidFill>
                  <a:srgbClr val="FF0000"/>
                </a:solidFill>
                <a:latin typeface="Times New Roman" pitchFamily="18" charset="0"/>
                <a:cs typeface="Times New Roman" pitchFamily="18" charset="0"/>
              </a:rPr>
              <a:t>Жоспар:</a:t>
            </a:r>
            <a:r>
              <a:rPr lang="ru-RU" sz="6000" i="1" dirty="0" smtClean="0">
                <a:solidFill>
                  <a:srgbClr val="FF0000"/>
                </a:solidFill>
                <a:latin typeface="Times New Roman" pitchFamily="18" charset="0"/>
                <a:cs typeface="Times New Roman" pitchFamily="18" charset="0"/>
              </a:rPr>
              <a:t/>
            </a:r>
            <a:br>
              <a:rPr lang="ru-RU" sz="6000" i="1" dirty="0" smtClean="0">
                <a:solidFill>
                  <a:srgbClr val="FF0000"/>
                </a:solidFill>
                <a:latin typeface="Times New Roman" pitchFamily="18" charset="0"/>
                <a:cs typeface="Times New Roman" pitchFamily="18" charset="0"/>
              </a:rPr>
            </a:br>
            <a:endParaRPr lang="ru-RU" sz="6000" i="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214422"/>
            <a:ext cx="8253442" cy="5286412"/>
          </a:xfrm>
        </p:spPr>
        <p:txBody>
          <a:bodyPr>
            <a:normAutofit/>
          </a:bodyPr>
          <a:lstStyle/>
          <a:p>
            <a:pPr algn="ctr"/>
            <a:r>
              <a:rPr lang="ru-RU" sz="4000" b="1" dirty="0" smtClean="0">
                <a:solidFill>
                  <a:srgbClr val="FFFF00"/>
                </a:solidFill>
              </a:rPr>
              <a:t>1. </a:t>
            </a:r>
            <a:r>
              <a:rPr lang="ru-RU" sz="4000" b="1" dirty="0" err="1" smtClean="0">
                <a:solidFill>
                  <a:srgbClr val="FFFF00"/>
                </a:solidFill>
              </a:rPr>
              <a:t>Әр түрлi жарма</a:t>
            </a:r>
            <a:r>
              <a:rPr lang="ru-RU" sz="4000" b="1" dirty="0" smtClean="0">
                <a:solidFill>
                  <a:srgbClr val="FFFF00"/>
                </a:solidFill>
              </a:rPr>
              <a:t> </a:t>
            </a:r>
            <a:r>
              <a:rPr lang="ru-RU" sz="4000" b="1" dirty="0" err="1" smtClean="0">
                <a:solidFill>
                  <a:srgbClr val="FFFF00"/>
                </a:solidFill>
              </a:rPr>
              <a:t>мәдениеттердiң астығынан қоспаларды ерекшелеуiнiң ерекшелiктерi</a:t>
            </a:r>
            <a:r>
              <a:rPr lang="ru-RU" sz="4000" b="1" dirty="0" smtClean="0">
                <a:solidFill>
                  <a:srgbClr val="FFFF00"/>
                </a:solidFill>
              </a:rPr>
              <a:t>.</a:t>
            </a:r>
          </a:p>
          <a:p>
            <a:pPr algn="ctr"/>
            <a:endParaRPr lang="ru-RU" sz="4000" b="1" dirty="0" smtClean="0">
              <a:solidFill>
                <a:srgbClr val="FFFF00"/>
              </a:solidFill>
            </a:endParaRPr>
          </a:p>
          <a:p>
            <a:pPr algn="ctr"/>
            <a:r>
              <a:rPr lang="ru-RU" sz="4000" b="1" dirty="0" smtClean="0">
                <a:solidFill>
                  <a:srgbClr val="FFFF00"/>
                </a:solidFill>
              </a:rPr>
              <a:t>2</a:t>
            </a:r>
            <a:r>
              <a:rPr lang="ru-RU" sz="4000" b="1" dirty="0" smtClean="0">
                <a:solidFill>
                  <a:srgbClr val="FFFF00"/>
                </a:solidFill>
              </a:rPr>
              <a:t>. </a:t>
            </a:r>
            <a:r>
              <a:rPr lang="ru-RU" sz="4000" b="1" dirty="0" err="1" smtClean="0">
                <a:solidFill>
                  <a:srgbClr val="FFFF00"/>
                </a:solidFill>
              </a:rPr>
              <a:t>Қоспалардан астықтың фракциялық тазартуы</a:t>
            </a:r>
            <a:r>
              <a:rPr lang="ru-RU" sz="4000" b="1" dirty="0" smtClean="0">
                <a:solidFill>
                  <a:srgbClr val="FFFF00"/>
                </a:solidFill>
              </a:rPr>
              <a:t>.</a:t>
            </a:r>
          </a:p>
          <a:p>
            <a:pPr algn="ct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7854696" cy="6215106"/>
          </a:xfrm>
        </p:spPr>
        <p:txBody>
          <a:bodyPr>
            <a:normAutofit/>
          </a:bodyPr>
          <a:lstStyle/>
          <a:p>
            <a:pPr algn="ctr"/>
            <a:r>
              <a:rPr lang="ru-RU" sz="6600" b="1" i="1" dirty="0" err="1" smtClean="0">
                <a:solidFill>
                  <a:srgbClr val="FF0000"/>
                </a:solidFill>
              </a:rPr>
              <a:t>Әр түрлi жарма</a:t>
            </a:r>
            <a:r>
              <a:rPr lang="ru-RU" sz="6600" b="1" i="1" dirty="0" smtClean="0">
                <a:solidFill>
                  <a:srgbClr val="FF0000"/>
                </a:solidFill>
              </a:rPr>
              <a:t> </a:t>
            </a:r>
            <a:r>
              <a:rPr lang="ru-RU" sz="6600" b="1" i="1" dirty="0" err="1" smtClean="0">
                <a:solidFill>
                  <a:srgbClr val="FF0000"/>
                </a:solidFill>
              </a:rPr>
              <a:t>мәдениеттердiң астығынан қоспаларды ерекшелеуiнiң ерекшелiктерi</a:t>
            </a:r>
            <a:r>
              <a:rPr lang="ru-RU" sz="6600" b="1" i="1" dirty="0" smtClean="0">
                <a:solidFill>
                  <a:srgbClr val="FF0000"/>
                </a:solidFill>
              </a:rPr>
              <a:t>.</a:t>
            </a:r>
          </a:p>
          <a:p>
            <a:pPr algn="ctr"/>
            <a:endParaRPr lang="ru-RU" sz="6600" b="1" i="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a:bodyPr>
          <a:lstStyle/>
          <a:p>
            <a:pPr algn="ctr"/>
            <a:r>
              <a:rPr lang="kk-KZ" sz="4000" b="1" dirty="0" smtClean="0">
                <a:solidFill>
                  <a:srgbClr val="FFFF00"/>
                </a:solidFill>
              </a:rPr>
              <a:t>Биiк сапасының сауырлары алу өңдеу үшiн астықтың партияларының құрастыруымен байлану бөлiнбейтiн. Астықтың жарма партиялары сақтауға астықтың белгiсiнiң жанында ендi қалыптастырады</a:t>
            </a:r>
            <a:r>
              <a:rPr lang="kk-KZ" sz="4000" dirty="0" smtClean="0"/>
              <a:t>.</a:t>
            </a: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fontScale="55000" lnSpcReduction="20000"/>
          </a:bodyPr>
          <a:lstStyle/>
          <a:p>
            <a:pPr algn="ctr"/>
            <a:r>
              <a:rPr lang="kk-KZ" sz="4000" dirty="0" smtClean="0"/>
              <a:t>Сонымен бiрге крупозаводтардағы өңдеуi үшiн астықтың партияларының құрастыруында iстеп шығарған кейбiр ережелер мiне ауылы биiк өнiмнiң шығымдылығының түрiнде, әзiрлеу және өңдеу, энергия қорлардың үнемдеуiнiң тұрақты тәртiптерi және өйткенi елеулi нәтижелер кейiннен берген ережелердiң қатары сақтауға керек:</a:t>
            </a:r>
            <a:endParaRPr lang="ru-RU" sz="4000" dirty="0" smtClean="0"/>
          </a:p>
          <a:p>
            <a:pPr algn="ctr"/>
            <a:r>
              <a:rPr lang="kk-KZ" sz="4000" dirty="0" smtClean="0"/>
              <a:t>- әртүрлi сорттар, түрлер және iшкi түрлердiң дәнi араластыруға болмайды;</a:t>
            </a:r>
            <a:endParaRPr lang="ru-RU" sz="4000" dirty="0" smtClean="0"/>
          </a:p>
          <a:p>
            <a:pPr algn="ctr"/>
            <a:r>
              <a:rPr lang="kk-KZ" sz="4000" dirty="0" smtClean="0"/>
              <a:t>- үйреншiктi астыққа дән бiр үлгiдегi және сұрыпталған құрамы бойынша қандай болатын жекеленетiн немесе зиянды қоспаболса, сондай бiркелкi араластырып бұлғауға болмайды. Мұндай дән бөлек жинап, қосымша табыс табады, кейiн партияларды не қалыптастырады;</a:t>
            </a:r>
            <a:endParaRPr lang="ru-RU" sz="4000" dirty="0" smtClean="0"/>
          </a:p>
          <a:p>
            <a:pPr algn="ctr"/>
            <a:r>
              <a:rPr lang="kk-KZ" sz="4000" dirty="0" smtClean="0"/>
              <a:t>- еркiн қоспалардың тәсiлдеудi астық дақыл массасыдан операцияға ерекшелеу;</a:t>
            </a:r>
            <a:endParaRPr lang="ru-RU" sz="4000" dirty="0" smtClean="0"/>
          </a:p>
          <a:p>
            <a:pPr algn="ctr"/>
            <a:r>
              <a:rPr lang="kk-KZ" sz="4000" dirty="0" smtClean="0"/>
              <a:t>- болатын бiрдей дымқылдықты бiр жағынаннан, жылулық тоқаш өткен және өтпеген жарма шикiзаттарды бөлек сақталып бөлек қайта өңдейдi.</a:t>
            </a:r>
            <a:endParaRPr lang="ru-RU" sz="4000" dirty="0" smtClean="0"/>
          </a:p>
          <a:p>
            <a:pPr algn="ct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lnSpcReduction="10000"/>
          </a:bodyPr>
          <a:lstStyle/>
          <a:p>
            <a:pPr algn="ctr"/>
            <a:r>
              <a:rPr lang="ru-RU" sz="4000" dirty="0" err="1" smtClean="0"/>
              <a:t>Өңдеу үшiн астықтың алдын</a:t>
            </a:r>
            <a:r>
              <a:rPr lang="ru-RU" sz="4000" dirty="0" smtClean="0"/>
              <a:t> ала </a:t>
            </a:r>
            <a:r>
              <a:rPr lang="ru-RU" sz="4000" dirty="0" err="1" smtClean="0"/>
              <a:t>әзiрлеуi негiзi</a:t>
            </a:r>
            <a:r>
              <a:rPr lang="ru-RU" sz="4000" dirty="0" smtClean="0"/>
              <a:t> </a:t>
            </a:r>
            <a:r>
              <a:rPr lang="ru-RU" sz="4000" dirty="0" err="1" smtClean="0"/>
              <a:t>бойыншады</a:t>
            </a:r>
            <a:r>
              <a:rPr lang="ru-RU" sz="4000" dirty="0" smtClean="0"/>
              <a:t> </a:t>
            </a:r>
            <a:r>
              <a:rPr lang="ru-RU" sz="4000" dirty="0" err="1" smtClean="0"/>
              <a:t>технологияның бастапқы кезеңi жарма</a:t>
            </a:r>
            <a:r>
              <a:rPr lang="ru-RU" sz="4000" dirty="0" smtClean="0"/>
              <a:t> </a:t>
            </a:r>
            <a:r>
              <a:rPr lang="ru-RU" sz="4000" dirty="0" err="1" smtClean="0"/>
              <a:t>партияның құрастыруында болып</a:t>
            </a:r>
            <a:r>
              <a:rPr lang="ru-RU" sz="4000" dirty="0" smtClean="0"/>
              <a:t> </a:t>
            </a:r>
            <a:r>
              <a:rPr lang="ru-RU" sz="4000" dirty="0" err="1" smtClean="0"/>
              <a:t>табылады</a:t>
            </a:r>
            <a:r>
              <a:rPr lang="ru-RU" sz="4000" dirty="0" smtClean="0"/>
              <a:t>. Жарма </a:t>
            </a:r>
            <a:r>
              <a:rPr lang="ru-RU" sz="4000" dirty="0" err="1" smtClean="0"/>
              <a:t>шикiзаттың әзiрлеуiн </a:t>
            </a:r>
            <a:r>
              <a:rPr lang="ru-RU" sz="4000" dirty="0" smtClean="0"/>
              <a:t>процесс </a:t>
            </a:r>
            <a:r>
              <a:rPr lang="ru-RU" sz="4000" dirty="0" err="1" smtClean="0"/>
              <a:t>дән ұтымды технологиялық қасиеттер алатын</a:t>
            </a:r>
            <a:r>
              <a:rPr lang="ru-RU" sz="4000" dirty="0" smtClean="0"/>
              <a:t> </a:t>
            </a:r>
            <a:r>
              <a:rPr lang="ru-RU" sz="4000" dirty="0" err="1" smtClean="0"/>
              <a:t>крупозаводтың дән тазалағыш бөлiмшесiнде созылады</a:t>
            </a:r>
            <a:r>
              <a:rPr lang="ru-RU" sz="4000" dirty="0" smtClean="0"/>
              <a:t>.</a:t>
            </a:r>
          </a:p>
          <a:p>
            <a:pPr algn="ct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fontScale="62500" lnSpcReduction="20000"/>
          </a:bodyPr>
          <a:lstStyle/>
          <a:p>
            <a:pPr algn="l"/>
            <a:r>
              <a:rPr lang="ru-RU" sz="4000" dirty="0" err="1" smtClean="0">
                <a:solidFill>
                  <a:srgbClr val="FFFF00"/>
                </a:solidFill>
              </a:rPr>
              <a:t>Крупозаводтың дән тазалағыш бөлiмшесiндегi есептерi</a:t>
            </a:r>
            <a:r>
              <a:rPr lang="ru-RU" sz="4000" dirty="0" smtClean="0">
                <a:solidFill>
                  <a:srgbClr val="FFFF00"/>
                </a:solidFill>
              </a:rPr>
              <a:t>:</a:t>
            </a:r>
          </a:p>
          <a:p>
            <a:pPr algn="l"/>
            <a:r>
              <a:rPr lang="ru-RU" sz="4000" dirty="0" smtClean="0"/>
              <a:t> </a:t>
            </a:r>
          </a:p>
          <a:p>
            <a:pPr algn="l"/>
            <a:r>
              <a:rPr lang="ru-RU" sz="4000" dirty="0" smtClean="0"/>
              <a:t>- </a:t>
            </a:r>
            <a:r>
              <a:rPr lang="ru-RU" sz="4000" dirty="0" err="1" smtClean="0"/>
              <a:t>еркiн</a:t>
            </a:r>
            <a:r>
              <a:rPr lang="ru-RU" sz="4000" dirty="0" smtClean="0"/>
              <a:t> </a:t>
            </a:r>
            <a:r>
              <a:rPr lang="ru-RU" sz="4000" dirty="0" err="1" smtClean="0"/>
              <a:t>қоспалардың тәсiлдеудi астық дақыл массасыдан</a:t>
            </a:r>
            <a:r>
              <a:rPr lang="ru-RU" sz="4000" dirty="0" smtClean="0"/>
              <a:t> </a:t>
            </a:r>
            <a:r>
              <a:rPr lang="ru-RU" sz="4000" dirty="0" err="1" smtClean="0"/>
              <a:t>операцияға ерекшелеу</a:t>
            </a:r>
            <a:r>
              <a:rPr lang="ru-RU" sz="4000" dirty="0" smtClean="0"/>
              <a:t>;</a:t>
            </a:r>
          </a:p>
          <a:p>
            <a:pPr algn="l"/>
            <a:r>
              <a:rPr lang="ru-RU" sz="4000" dirty="0" smtClean="0"/>
              <a:t>- </a:t>
            </a:r>
            <a:r>
              <a:rPr lang="ru-RU" sz="4000" dirty="0" err="1" smtClean="0"/>
              <a:t>ерекшелеу</a:t>
            </a:r>
            <a:r>
              <a:rPr lang="ru-RU" sz="4000" dirty="0" smtClean="0"/>
              <a:t> </a:t>
            </a:r>
            <a:r>
              <a:rPr lang="ru-RU" sz="4000" dirty="0" err="1" smtClean="0"/>
              <a:t>үшiн шеттегi</a:t>
            </a:r>
            <a:r>
              <a:rPr lang="ru-RU" sz="4000" dirty="0" smtClean="0"/>
              <a:t> </a:t>
            </a:r>
            <a:r>
              <a:rPr lang="ru-RU" sz="4000" dirty="0" err="1" smtClean="0"/>
              <a:t>жiктердiң астықтың беттiң өңдеуi немесе</a:t>
            </a:r>
            <a:r>
              <a:rPr lang="ru-RU" sz="4000" dirty="0" smtClean="0"/>
              <a:t> </a:t>
            </a:r>
            <a:r>
              <a:rPr lang="ru-RU" sz="4000" dirty="0" err="1" smtClean="0"/>
              <a:t>терең емес</a:t>
            </a:r>
            <a:r>
              <a:rPr lang="ru-RU" sz="4000" dirty="0" smtClean="0"/>
              <a:t> </a:t>
            </a:r>
            <a:r>
              <a:rPr lang="ru-RU" sz="4000" dirty="0" err="1" smtClean="0"/>
              <a:t>қабыршақтануы қоспаларды астықтың бетiмен</a:t>
            </a:r>
            <a:r>
              <a:rPr lang="ru-RU" sz="4000" dirty="0" smtClean="0"/>
              <a:t> (</a:t>
            </a:r>
            <a:r>
              <a:rPr lang="ru-RU" sz="4000" dirty="0" err="1" smtClean="0"/>
              <a:t>бетпен</a:t>
            </a:r>
            <a:r>
              <a:rPr lang="ru-RU" sz="4000" dirty="0" smtClean="0"/>
              <a:t> </a:t>
            </a:r>
            <a:r>
              <a:rPr lang="ru-RU" sz="4000" dirty="0" err="1" smtClean="0"/>
              <a:t>алып</a:t>
            </a:r>
            <a:r>
              <a:rPr lang="ru-RU" sz="4000" dirty="0" smtClean="0"/>
              <a:t> </a:t>
            </a:r>
            <a:r>
              <a:rPr lang="ru-RU" sz="4000" dirty="0" err="1" smtClean="0"/>
              <a:t>қалған</a:t>
            </a:r>
            <a:r>
              <a:rPr lang="ru-RU" sz="4000" dirty="0" smtClean="0"/>
              <a:t>) </a:t>
            </a:r>
            <a:r>
              <a:rPr lang="ru-RU" sz="4000" dirty="0" err="1" smtClean="0"/>
              <a:t>нық сабақтас.</a:t>
            </a:r>
            <a:r>
              <a:rPr lang="ru-RU" sz="4000" dirty="0" smtClean="0"/>
              <a:t> </a:t>
            </a:r>
            <a:r>
              <a:rPr lang="ru-RU" sz="4000" dirty="0" err="1" smtClean="0"/>
              <a:t>Қабыршақтануды </a:t>
            </a:r>
            <a:r>
              <a:rPr lang="ru-RU" sz="4000" dirty="0" smtClean="0"/>
              <a:t>операция </a:t>
            </a:r>
            <a:r>
              <a:rPr lang="ru-RU" sz="4000" dirty="0" err="1" smtClean="0"/>
              <a:t>астықтың шеттегiсiне</a:t>
            </a:r>
            <a:r>
              <a:rPr lang="ru-RU" sz="4000" dirty="0" smtClean="0"/>
              <a:t> </a:t>
            </a:r>
            <a:r>
              <a:rPr lang="ru-RU" sz="4000" dirty="0" err="1" smtClean="0"/>
              <a:t>терең әсерде iске</a:t>
            </a:r>
            <a:r>
              <a:rPr lang="ru-RU" sz="4000" dirty="0" smtClean="0"/>
              <a:t> аса </a:t>
            </a:r>
            <a:r>
              <a:rPr lang="ru-RU" sz="4000" dirty="0" err="1" smtClean="0"/>
              <a:t>алады</a:t>
            </a:r>
            <a:r>
              <a:rPr lang="ru-RU" sz="4000" dirty="0" smtClean="0"/>
              <a:t> </a:t>
            </a:r>
            <a:r>
              <a:rPr lang="ru-RU" sz="4000" dirty="0" err="1" smtClean="0"/>
              <a:t>немесе</a:t>
            </a:r>
            <a:r>
              <a:rPr lang="ru-RU" sz="4000" dirty="0" smtClean="0"/>
              <a:t> </a:t>
            </a:r>
            <a:r>
              <a:rPr lang="ru-RU" sz="4000" dirty="0" err="1" smtClean="0"/>
              <a:t>сыртқы қабықтардың толық алып</a:t>
            </a:r>
            <a:r>
              <a:rPr lang="ru-RU" sz="4000" dirty="0" smtClean="0"/>
              <a:t> </a:t>
            </a:r>
            <a:r>
              <a:rPr lang="ru-RU" sz="4000" dirty="0" err="1" smtClean="0"/>
              <a:t>тастауында</a:t>
            </a:r>
            <a:r>
              <a:rPr lang="ru-RU" sz="4000" dirty="0" smtClean="0"/>
              <a:t>. </a:t>
            </a:r>
            <a:r>
              <a:rPr lang="ru-RU" sz="4000" dirty="0" err="1" smtClean="0"/>
              <a:t>Және </a:t>
            </a:r>
            <a:r>
              <a:rPr lang="ru-RU" sz="4000" dirty="0" smtClean="0"/>
              <a:t>де, </a:t>
            </a:r>
            <a:r>
              <a:rPr lang="ru-RU" sz="4000" dirty="0" err="1" smtClean="0"/>
              <a:t>ол</a:t>
            </a:r>
            <a:r>
              <a:rPr lang="ru-RU" sz="4000" dirty="0" smtClean="0"/>
              <a:t> </a:t>
            </a:r>
            <a:r>
              <a:rPr lang="ru-RU" sz="4000" dirty="0" err="1" smtClean="0"/>
              <a:t>дән тазалағыш немесе</a:t>
            </a:r>
            <a:r>
              <a:rPr lang="ru-RU" sz="4000" dirty="0" smtClean="0"/>
              <a:t> </a:t>
            </a:r>
            <a:r>
              <a:rPr lang="ru-RU" sz="4000" dirty="0" err="1" smtClean="0"/>
              <a:t>крупозаводтың бөлiмшесiнiң (қабығын аршитын</a:t>
            </a:r>
            <a:r>
              <a:rPr lang="ru-RU" sz="4000" dirty="0" smtClean="0"/>
              <a:t> ) </a:t>
            </a:r>
            <a:r>
              <a:rPr lang="ru-RU" sz="4000" dirty="0" err="1" smtClean="0"/>
              <a:t>рушальногосы</a:t>
            </a:r>
            <a:r>
              <a:rPr lang="ru-RU" sz="4000" dirty="0" smtClean="0"/>
              <a:t> операция бола </a:t>
            </a:r>
            <a:r>
              <a:rPr lang="ru-RU" sz="4000" dirty="0" err="1" smtClean="0"/>
              <a:t>алады</a:t>
            </a:r>
            <a:r>
              <a:rPr lang="ru-RU" sz="4000" dirty="0" smtClean="0"/>
              <a:t>;</a:t>
            </a:r>
          </a:p>
          <a:p>
            <a:pPr algn="l"/>
            <a:r>
              <a:rPr lang="ru-RU" sz="4000" dirty="0" smtClean="0"/>
              <a:t>- </a:t>
            </a:r>
            <a:r>
              <a:rPr lang="ru-RU" sz="4000" dirty="0" err="1" smtClean="0"/>
              <a:t>гидротермиялық өңдеу;</a:t>
            </a:r>
            <a:endParaRPr lang="ru-RU" sz="4000" dirty="0" smtClean="0"/>
          </a:p>
          <a:p>
            <a:pPr algn="l"/>
            <a:r>
              <a:rPr lang="ru-RU" sz="4000" dirty="0" smtClean="0"/>
              <a:t>- </a:t>
            </a:r>
            <a:r>
              <a:rPr lang="ru-RU" sz="4000" dirty="0" err="1" smtClean="0"/>
              <a:t>жарма</a:t>
            </a:r>
            <a:r>
              <a:rPr lang="ru-RU" sz="4000" dirty="0" smtClean="0"/>
              <a:t> </a:t>
            </a:r>
            <a:r>
              <a:rPr lang="ru-RU" sz="4000" dirty="0" err="1" smtClean="0"/>
              <a:t>партияның рецептурасының қамтамасыз етуi</a:t>
            </a:r>
            <a:r>
              <a:rPr lang="ru-RU" sz="4000" dirty="0" smtClean="0"/>
              <a:t>, </a:t>
            </a:r>
            <a:r>
              <a:rPr lang="ru-RU" sz="4000" dirty="0" err="1" smtClean="0"/>
              <a:t>сонымен</a:t>
            </a:r>
            <a:r>
              <a:rPr lang="ru-RU" sz="4000" dirty="0" smtClean="0"/>
              <a:t> </a:t>
            </a:r>
            <a:r>
              <a:rPr lang="ru-RU" sz="4000" dirty="0" err="1" smtClean="0"/>
              <a:t>бiрге</a:t>
            </a:r>
            <a:r>
              <a:rPr lang="ru-RU" sz="4000" dirty="0" smtClean="0"/>
              <a:t> </a:t>
            </a:r>
            <a:r>
              <a:rPr lang="ru-RU" sz="4000" dirty="0" err="1" smtClean="0"/>
              <a:t>жаппай</a:t>
            </a:r>
            <a:r>
              <a:rPr lang="ru-RU" sz="4000" dirty="0" smtClean="0"/>
              <a:t> </a:t>
            </a:r>
            <a:r>
              <a:rPr lang="ru-RU" sz="4000" dirty="0" err="1" smtClean="0"/>
              <a:t>ағынның тұрақтылығы және астықтың сапасы</a:t>
            </a:r>
            <a:r>
              <a:rPr lang="ru-RU" sz="4000" dirty="0" smtClean="0"/>
              <a:t>;</a:t>
            </a:r>
          </a:p>
          <a:p>
            <a:pPr algn="l"/>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500042"/>
            <a:ext cx="8253442" cy="6000792"/>
          </a:xfrm>
        </p:spPr>
        <p:txBody>
          <a:bodyPr>
            <a:normAutofit fontScale="62500" lnSpcReduction="20000"/>
          </a:bodyPr>
          <a:lstStyle/>
          <a:p>
            <a:pPr algn="ctr"/>
            <a:r>
              <a:rPr lang="ru-RU" sz="4000" dirty="0" err="1" smtClean="0">
                <a:solidFill>
                  <a:srgbClr val="FFFF00"/>
                </a:solidFill>
              </a:rPr>
              <a:t>Гидротермиялық өңдеу астықтың тазартуға және беттiң өңдеуi бойынша</a:t>
            </a:r>
            <a:r>
              <a:rPr lang="ru-RU" sz="4000" dirty="0" smtClean="0">
                <a:solidFill>
                  <a:srgbClr val="FFFF00"/>
                </a:solidFill>
              </a:rPr>
              <a:t> </a:t>
            </a:r>
            <a:r>
              <a:rPr lang="ru-RU" sz="4000" dirty="0" err="1" smtClean="0">
                <a:solidFill>
                  <a:srgbClr val="FFFF00"/>
                </a:solidFill>
              </a:rPr>
              <a:t>операциялармен</a:t>
            </a:r>
            <a:r>
              <a:rPr lang="ru-RU" sz="4000" dirty="0" smtClean="0">
                <a:solidFill>
                  <a:srgbClr val="FFFF00"/>
                </a:solidFill>
              </a:rPr>
              <a:t> </a:t>
            </a:r>
            <a:r>
              <a:rPr lang="ru-RU" sz="4000" dirty="0" err="1" smtClean="0">
                <a:solidFill>
                  <a:srgbClr val="FFFF00"/>
                </a:solidFill>
              </a:rPr>
              <a:t>кезектесетiн</a:t>
            </a:r>
            <a:r>
              <a:rPr lang="ru-RU" sz="4000" dirty="0" smtClean="0">
                <a:solidFill>
                  <a:srgbClr val="FFFF00"/>
                </a:solidFill>
              </a:rPr>
              <a:t> </a:t>
            </a:r>
            <a:r>
              <a:rPr lang="ru-RU" sz="4000" dirty="0" err="1" smtClean="0">
                <a:solidFill>
                  <a:srgbClr val="FFFF00"/>
                </a:solidFill>
              </a:rPr>
              <a:t>ұн тартатын</a:t>
            </a:r>
            <a:r>
              <a:rPr lang="ru-RU" sz="4000" dirty="0" smtClean="0">
                <a:solidFill>
                  <a:srgbClr val="FFFF00"/>
                </a:solidFill>
              </a:rPr>
              <a:t> </a:t>
            </a:r>
            <a:r>
              <a:rPr lang="ru-RU" sz="4000" dirty="0" err="1" smtClean="0">
                <a:solidFill>
                  <a:srgbClr val="FFFF00"/>
                </a:solidFill>
              </a:rPr>
              <a:t>технологиядан</a:t>
            </a:r>
            <a:r>
              <a:rPr lang="ru-RU" sz="4000" dirty="0" smtClean="0">
                <a:solidFill>
                  <a:srgbClr val="FFFF00"/>
                </a:solidFill>
              </a:rPr>
              <a:t> </a:t>
            </a:r>
            <a:r>
              <a:rPr lang="ru-RU" sz="4000" dirty="0" err="1" smtClean="0">
                <a:solidFill>
                  <a:srgbClr val="FFFF00"/>
                </a:solidFill>
              </a:rPr>
              <a:t>айырмашылыққа сауырлар</a:t>
            </a:r>
            <a:r>
              <a:rPr lang="ru-RU" sz="4000" dirty="0" smtClean="0">
                <a:solidFill>
                  <a:srgbClr val="FFFF00"/>
                </a:solidFill>
              </a:rPr>
              <a:t> </a:t>
            </a:r>
            <a:r>
              <a:rPr lang="ru-RU" sz="4000" dirty="0" err="1" smtClean="0">
                <a:solidFill>
                  <a:srgbClr val="FFFF00"/>
                </a:solidFill>
              </a:rPr>
              <a:t>технологиядағы гидротермиялық өңдеуi қорытынды </a:t>
            </a:r>
            <a:r>
              <a:rPr lang="ru-RU" sz="4000" dirty="0" smtClean="0">
                <a:solidFill>
                  <a:srgbClr val="FFFF00"/>
                </a:solidFill>
              </a:rPr>
              <a:t>операция </a:t>
            </a:r>
            <a:r>
              <a:rPr lang="ru-RU" sz="4000" dirty="0" err="1" smtClean="0">
                <a:solidFill>
                  <a:srgbClr val="FFFF00"/>
                </a:solidFill>
              </a:rPr>
              <a:t>болып</a:t>
            </a:r>
            <a:r>
              <a:rPr lang="ru-RU" sz="4000" dirty="0" smtClean="0">
                <a:solidFill>
                  <a:srgbClr val="FFFF00"/>
                </a:solidFill>
              </a:rPr>
              <a:t> </a:t>
            </a:r>
            <a:r>
              <a:rPr lang="ru-RU" sz="4000" dirty="0" err="1" smtClean="0">
                <a:solidFill>
                  <a:srgbClr val="FFFF00"/>
                </a:solidFill>
              </a:rPr>
              <a:t>табылады</a:t>
            </a:r>
            <a:r>
              <a:rPr lang="ru-RU" sz="4000" dirty="0" smtClean="0">
                <a:solidFill>
                  <a:srgbClr val="FFFF00"/>
                </a:solidFill>
              </a:rPr>
              <a:t> </a:t>
            </a:r>
            <a:r>
              <a:rPr lang="ru-RU" sz="4000" dirty="0" err="1" smtClean="0">
                <a:solidFill>
                  <a:srgbClr val="FFFF00"/>
                </a:solidFill>
              </a:rPr>
              <a:t>және бөлiмшенiң рушальноеге</a:t>
            </a:r>
            <a:r>
              <a:rPr lang="ru-RU" sz="4000" dirty="0" smtClean="0">
                <a:solidFill>
                  <a:srgbClr val="FFFF00"/>
                </a:solidFill>
              </a:rPr>
              <a:t> </a:t>
            </a:r>
            <a:r>
              <a:rPr lang="ru-RU" sz="4000" dirty="0" err="1" smtClean="0">
                <a:solidFill>
                  <a:srgbClr val="FFFF00"/>
                </a:solidFill>
              </a:rPr>
              <a:t>астығының берiлуiн</a:t>
            </a:r>
            <a:r>
              <a:rPr lang="ru-RU" sz="4000" dirty="0" smtClean="0">
                <a:solidFill>
                  <a:srgbClr val="FFFF00"/>
                </a:solidFill>
              </a:rPr>
              <a:t> </a:t>
            </a:r>
            <a:r>
              <a:rPr lang="ru-RU" sz="4000" dirty="0" err="1" smtClean="0">
                <a:solidFill>
                  <a:srgbClr val="FFFF00"/>
                </a:solidFill>
              </a:rPr>
              <a:t>алдында</a:t>
            </a:r>
            <a:r>
              <a:rPr lang="ru-RU" sz="4000" dirty="0" smtClean="0">
                <a:solidFill>
                  <a:srgbClr val="FFFF00"/>
                </a:solidFill>
              </a:rPr>
              <a:t> </a:t>
            </a:r>
            <a:r>
              <a:rPr lang="ru-RU" sz="4000" dirty="0" err="1" smtClean="0">
                <a:solidFill>
                  <a:srgbClr val="FFFF00"/>
                </a:solidFill>
              </a:rPr>
              <a:t>тiкелей</a:t>
            </a:r>
            <a:r>
              <a:rPr lang="ru-RU" sz="4000" dirty="0" smtClean="0">
                <a:solidFill>
                  <a:srgbClr val="FFFF00"/>
                </a:solidFill>
              </a:rPr>
              <a:t> </a:t>
            </a:r>
            <a:r>
              <a:rPr lang="ru-RU" sz="4000" dirty="0" err="1" smtClean="0">
                <a:solidFill>
                  <a:srgbClr val="FFFF00"/>
                </a:solidFill>
              </a:rPr>
              <a:t>iске</a:t>
            </a:r>
            <a:r>
              <a:rPr lang="ru-RU" sz="4000" dirty="0" smtClean="0">
                <a:solidFill>
                  <a:srgbClr val="FFFF00"/>
                </a:solidFill>
              </a:rPr>
              <a:t> </a:t>
            </a:r>
            <a:r>
              <a:rPr lang="ru-RU" sz="4000" dirty="0" err="1" smtClean="0">
                <a:solidFill>
                  <a:srgbClr val="FFFF00"/>
                </a:solidFill>
              </a:rPr>
              <a:t>асады</a:t>
            </a:r>
            <a:r>
              <a:rPr lang="ru-RU" sz="4000" dirty="0" smtClean="0">
                <a:solidFill>
                  <a:srgbClr val="FFFF00"/>
                </a:solidFill>
              </a:rPr>
              <a:t>. </a:t>
            </a:r>
            <a:r>
              <a:rPr lang="ru-RU" sz="4000" dirty="0" err="1" smtClean="0">
                <a:solidFill>
                  <a:srgbClr val="FFFF00"/>
                </a:solidFill>
              </a:rPr>
              <a:t>Өңдеуге жарма</a:t>
            </a:r>
            <a:r>
              <a:rPr lang="ru-RU" sz="4000" dirty="0" smtClean="0">
                <a:solidFill>
                  <a:srgbClr val="FFFF00"/>
                </a:solidFill>
              </a:rPr>
              <a:t> </a:t>
            </a:r>
            <a:r>
              <a:rPr lang="ru-RU" sz="4000" dirty="0" err="1" smtClean="0">
                <a:solidFill>
                  <a:srgbClr val="FFFF00"/>
                </a:solidFill>
              </a:rPr>
              <a:t>шикiзаттың әзiрлеуi үшiн бiртұтас технологиялық сұлбасы физикалық қасиеттерге, формаға, анотомиялық Құрылысқа арналған жарма</a:t>
            </a:r>
            <a:r>
              <a:rPr lang="ru-RU" sz="4000" dirty="0" smtClean="0">
                <a:solidFill>
                  <a:srgbClr val="FFFF00"/>
                </a:solidFill>
              </a:rPr>
              <a:t> </a:t>
            </a:r>
            <a:r>
              <a:rPr lang="ru-RU" sz="4000" dirty="0" err="1" smtClean="0">
                <a:solidFill>
                  <a:srgbClr val="FFFF00"/>
                </a:solidFill>
              </a:rPr>
              <a:t>астықтың бәрi </a:t>
            </a:r>
            <a:r>
              <a:rPr lang="ru-RU" sz="4000" dirty="0" smtClean="0">
                <a:solidFill>
                  <a:srgbClr val="FFFF00"/>
                </a:solidFill>
              </a:rPr>
              <a:t>бары </a:t>
            </a:r>
            <a:r>
              <a:rPr lang="ru-RU" sz="4000" dirty="0" err="1" smtClean="0">
                <a:solidFill>
                  <a:srgbClr val="FFFF00"/>
                </a:solidFill>
              </a:rPr>
              <a:t>есепке</a:t>
            </a:r>
            <a:r>
              <a:rPr lang="ru-RU" sz="4000" dirty="0" smtClean="0">
                <a:solidFill>
                  <a:srgbClr val="FFFF00"/>
                </a:solidFill>
              </a:rPr>
              <a:t> ала </a:t>
            </a:r>
            <a:r>
              <a:rPr lang="ru-RU" sz="4000" dirty="0" err="1" smtClean="0">
                <a:solidFill>
                  <a:srgbClr val="FFFF00"/>
                </a:solidFill>
              </a:rPr>
              <a:t>жоқ</a:t>
            </a:r>
            <a:r>
              <a:rPr lang="ru-RU" sz="4000" dirty="0" smtClean="0">
                <a:solidFill>
                  <a:srgbClr val="FFFF00"/>
                </a:solidFill>
              </a:rPr>
              <a:t>. </a:t>
            </a:r>
            <a:r>
              <a:rPr lang="ru-RU" sz="4000" dirty="0" err="1" smtClean="0">
                <a:solidFill>
                  <a:srgbClr val="FFFF00"/>
                </a:solidFill>
              </a:rPr>
              <a:t>Бiртұтас қағидалар қолданатындығыменнен, әрбiр технологияны</a:t>
            </a:r>
            <a:r>
              <a:rPr lang="ru-RU" sz="4000" dirty="0" smtClean="0">
                <a:solidFill>
                  <a:srgbClr val="FFFF00"/>
                </a:solidFill>
              </a:rPr>
              <a:t> </a:t>
            </a:r>
            <a:r>
              <a:rPr lang="ru-RU" sz="4000" dirty="0" err="1" smtClean="0">
                <a:solidFill>
                  <a:srgbClr val="FFFF00"/>
                </a:solidFill>
              </a:rPr>
              <a:t>жеке-жеке</a:t>
            </a:r>
            <a:r>
              <a:rPr lang="ru-RU" sz="4000" dirty="0" smtClean="0">
                <a:solidFill>
                  <a:srgbClr val="FFFF00"/>
                </a:solidFill>
              </a:rPr>
              <a:t> </a:t>
            </a:r>
            <a:r>
              <a:rPr lang="ru-RU" sz="4000" dirty="0" err="1" smtClean="0">
                <a:solidFill>
                  <a:srgbClr val="FFFF00"/>
                </a:solidFill>
              </a:rPr>
              <a:t>салады</a:t>
            </a:r>
            <a:r>
              <a:rPr lang="ru-RU" sz="4000" dirty="0" smtClean="0">
                <a:solidFill>
                  <a:srgbClr val="FFFF00"/>
                </a:solidFill>
              </a:rPr>
              <a:t>. </a:t>
            </a:r>
            <a:r>
              <a:rPr lang="ru-RU" sz="4000" dirty="0" err="1" smtClean="0">
                <a:solidFill>
                  <a:srgbClr val="FFFF00"/>
                </a:solidFill>
              </a:rPr>
              <a:t>Гидротермиялық өңдеулерге душар</a:t>
            </a:r>
            <a:r>
              <a:rPr lang="ru-RU" sz="4000" dirty="0" smtClean="0">
                <a:solidFill>
                  <a:srgbClr val="FFFF00"/>
                </a:solidFill>
              </a:rPr>
              <a:t> </a:t>
            </a:r>
            <a:r>
              <a:rPr lang="ru-RU" sz="4000" dirty="0" err="1" smtClean="0">
                <a:solidFill>
                  <a:srgbClr val="FFFF00"/>
                </a:solidFill>
              </a:rPr>
              <a:t>болады</a:t>
            </a:r>
            <a:r>
              <a:rPr lang="ru-RU" sz="4000" dirty="0" smtClean="0">
                <a:solidFill>
                  <a:srgbClr val="FFFF00"/>
                </a:solidFill>
              </a:rPr>
              <a:t>, </a:t>
            </a:r>
            <a:r>
              <a:rPr lang="ru-RU" sz="4000" dirty="0" err="1" smtClean="0">
                <a:solidFill>
                  <a:srgbClr val="FFFF00"/>
                </a:solidFill>
              </a:rPr>
              <a:t>барлық емес</a:t>
            </a:r>
            <a:r>
              <a:rPr lang="ru-RU" sz="4000" dirty="0" smtClean="0">
                <a:solidFill>
                  <a:srgbClr val="FFFF00"/>
                </a:solidFill>
              </a:rPr>
              <a:t> </a:t>
            </a:r>
            <a:r>
              <a:rPr lang="ru-RU" sz="4000" dirty="0" err="1" smtClean="0">
                <a:solidFill>
                  <a:srgbClr val="FFFF00"/>
                </a:solidFill>
              </a:rPr>
              <a:t>жарма</a:t>
            </a:r>
            <a:r>
              <a:rPr lang="ru-RU" sz="4000" dirty="0" smtClean="0">
                <a:solidFill>
                  <a:srgbClr val="FFFF00"/>
                </a:solidFill>
              </a:rPr>
              <a:t> </a:t>
            </a:r>
            <a:r>
              <a:rPr lang="ru-RU" sz="4000" dirty="0" err="1" smtClean="0">
                <a:solidFill>
                  <a:srgbClr val="FFFF00"/>
                </a:solidFill>
              </a:rPr>
              <a:t>мәдениет емес</a:t>
            </a:r>
            <a:r>
              <a:rPr lang="ru-RU" sz="4000" dirty="0" smtClean="0">
                <a:solidFill>
                  <a:srgbClr val="FFFF00"/>
                </a:solidFill>
              </a:rPr>
              <a:t>, тек </a:t>
            </a:r>
            <a:r>
              <a:rPr lang="ru-RU" sz="4000" dirty="0" err="1" smtClean="0">
                <a:solidFill>
                  <a:srgbClr val="FFFF00"/>
                </a:solidFill>
              </a:rPr>
              <a:t>қана бөлiк</a:t>
            </a:r>
            <a:r>
              <a:rPr lang="ru-RU" sz="4000" dirty="0" smtClean="0">
                <a:solidFill>
                  <a:srgbClr val="FFFF00"/>
                </a:solidFill>
              </a:rPr>
              <a:t>. </a:t>
            </a:r>
            <a:r>
              <a:rPr lang="ru-RU" sz="4000" dirty="0" err="1" smtClean="0">
                <a:solidFill>
                  <a:srgbClr val="FFFF00"/>
                </a:solidFill>
              </a:rPr>
              <a:t>Осылай</a:t>
            </a:r>
            <a:r>
              <a:rPr lang="ru-RU" sz="4000" dirty="0" smtClean="0">
                <a:solidFill>
                  <a:srgbClr val="FFFF00"/>
                </a:solidFill>
              </a:rPr>
              <a:t>, </a:t>
            </a:r>
            <a:r>
              <a:rPr lang="ru-RU" sz="4000" dirty="0" err="1" smtClean="0">
                <a:solidFill>
                  <a:srgbClr val="FFFF00"/>
                </a:solidFill>
              </a:rPr>
              <a:t>булауы</a:t>
            </a:r>
            <a:r>
              <a:rPr lang="ru-RU" sz="4000" dirty="0" smtClean="0">
                <a:solidFill>
                  <a:srgbClr val="FFFF00"/>
                </a:solidFill>
              </a:rPr>
              <a:t> бар </a:t>
            </a:r>
            <a:r>
              <a:rPr lang="ru-RU" sz="4000" dirty="0" err="1" smtClean="0">
                <a:solidFill>
                  <a:srgbClr val="FFFF00"/>
                </a:solidFill>
              </a:rPr>
              <a:t>технологиялық сұлбасы бойынша</a:t>
            </a:r>
            <a:r>
              <a:rPr lang="ru-RU" sz="4000" dirty="0" smtClean="0">
                <a:solidFill>
                  <a:srgbClr val="FFFF00"/>
                </a:solidFill>
              </a:rPr>
              <a:t>, </a:t>
            </a:r>
            <a:r>
              <a:rPr lang="ru-RU" sz="4000" dirty="0" err="1" smtClean="0">
                <a:solidFill>
                  <a:srgbClr val="FFFF00"/>
                </a:solidFill>
              </a:rPr>
              <a:t>тоқашпен және суумен</a:t>
            </a:r>
            <a:r>
              <a:rPr lang="ru-RU" sz="4000" dirty="0" smtClean="0">
                <a:solidFill>
                  <a:srgbClr val="FFFF00"/>
                </a:solidFill>
              </a:rPr>
              <a:t> </a:t>
            </a:r>
            <a:r>
              <a:rPr lang="ru-RU" sz="4000" dirty="0" err="1" smtClean="0">
                <a:solidFill>
                  <a:srgbClr val="FFFF00"/>
                </a:solidFill>
              </a:rPr>
              <a:t>қарақұмық</a:t>
            </a:r>
            <a:r>
              <a:rPr lang="ru-RU" sz="4000" dirty="0" smtClean="0">
                <a:solidFill>
                  <a:srgbClr val="FFFF00"/>
                </a:solidFill>
              </a:rPr>
              <a:t>, </a:t>
            </a:r>
            <a:r>
              <a:rPr lang="ru-RU" sz="4000" dirty="0" err="1" smtClean="0">
                <a:solidFill>
                  <a:srgbClr val="FFFF00"/>
                </a:solidFill>
              </a:rPr>
              <a:t>сұлы және бұршақтар қаралудан өтедi</a:t>
            </a:r>
            <a:r>
              <a:rPr lang="ru-RU" sz="4000" dirty="0" smtClean="0">
                <a:solidFill>
                  <a:srgbClr val="FFFF00"/>
                </a:solidFill>
              </a:rPr>
              <a:t>. </a:t>
            </a:r>
            <a:r>
              <a:rPr lang="ru-RU" sz="4000" dirty="0" err="1" smtClean="0">
                <a:solidFill>
                  <a:srgbClr val="FFFF00"/>
                </a:solidFill>
              </a:rPr>
              <a:t>қалдықтары </a:t>
            </a:r>
            <a:r>
              <a:rPr lang="ru-RU" sz="4000" dirty="0" smtClean="0">
                <a:solidFill>
                  <a:srgbClr val="FFFF00"/>
                </a:solidFill>
              </a:rPr>
              <a:t>бар </a:t>
            </a:r>
            <a:r>
              <a:rPr lang="ru-RU" sz="4000" dirty="0" err="1" smtClean="0">
                <a:solidFill>
                  <a:srgbClr val="FFFF00"/>
                </a:solidFill>
              </a:rPr>
              <a:t>бақылау операцияларының жүзеге асыруы</a:t>
            </a:r>
            <a:r>
              <a:rPr lang="ru-RU" sz="4000" dirty="0" smtClean="0">
                <a:solidFill>
                  <a:srgbClr val="FFFF00"/>
                </a:solidFill>
              </a:rPr>
              <a:t> </a:t>
            </a:r>
            <a:r>
              <a:rPr lang="ru-RU" sz="4000" dirty="0" err="1" smtClean="0">
                <a:solidFill>
                  <a:srgbClr val="FFFF00"/>
                </a:solidFill>
              </a:rPr>
              <a:t>немесе</a:t>
            </a:r>
            <a:r>
              <a:rPr lang="ru-RU" sz="4000" dirty="0" smtClean="0">
                <a:solidFill>
                  <a:srgbClr val="FFFF00"/>
                </a:solidFill>
              </a:rPr>
              <a:t> </a:t>
            </a:r>
            <a:r>
              <a:rPr lang="ru-RU" sz="4000" dirty="0" err="1" smtClean="0">
                <a:solidFill>
                  <a:srgbClr val="FFFF00"/>
                </a:solidFill>
              </a:rPr>
              <a:t>қосымша өнiмдермен</a:t>
            </a:r>
            <a:r>
              <a:rPr lang="ru-RU" sz="4000" dirty="0" smtClean="0">
                <a:solidFill>
                  <a:srgbClr val="FFFF00"/>
                </a:solidFill>
              </a:rPr>
              <a:t>. </a:t>
            </a:r>
          </a:p>
          <a:p>
            <a:pPr algn="ctr"/>
            <a:endParaRPr lang="ru-RU" sz="4000" b="1" i="1" dirty="0">
              <a:solidFill>
                <a:srgbClr val="FFFF00"/>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TotalTime>
  <Words>1092</Words>
  <Application>Microsoft Office PowerPoint</Application>
  <PresentationFormat>Экран (4:3)</PresentationFormat>
  <Paragraphs>46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Тақырып</vt:lpstr>
      <vt:lpstr>Мақсат:</vt:lpstr>
      <vt:lpstr>Жоспар: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Тақырып</dc:title>
  <cp:lastModifiedBy>ADMIN</cp:lastModifiedBy>
  <cp:revision>6</cp:revision>
  <dcterms:modified xsi:type="dcterms:W3CDTF">2012-05-07T01:16:45Z</dcterms:modified>
</cp:coreProperties>
</file>